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6B_9BE7908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28"/>
  </p:notesMasterIdLst>
  <p:sldIdLst>
    <p:sldId id="256" r:id="rId5"/>
    <p:sldId id="296" r:id="rId6"/>
    <p:sldId id="355" r:id="rId7"/>
    <p:sldId id="360" r:id="rId8"/>
    <p:sldId id="357" r:id="rId9"/>
    <p:sldId id="358" r:id="rId10"/>
    <p:sldId id="356" r:id="rId11"/>
    <p:sldId id="367" r:id="rId12"/>
    <p:sldId id="371" r:id="rId13"/>
    <p:sldId id="362" r:id="rId14"/>
    <p:sldId id="363" r:id="rId15"/>
    <p:sldId id="364" r:id="rId16"/>
    <p:sldId id="368" r:id="rId17"/>
    <p:sldId id="374" r:id="rId18"/>
    <p:sldId id="372" r:id="rId19"/>
    <p:sldId id="375" r:id="rId20"/>
    <p:sldId id="373" r:id="rId21"/>
    <p:sldId id="369" r:id="rId22"/>
    <p:sldId id="365" r:id="rId23"/>
    <p:sldId id="370" r:id="rId24"/>
    <p:sldId id="301" r:id="rId25"/>
    <p:sldId id="353" r:id="rId26"/>
    <p:sldId id="366"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A60550-ADB3-90A8-2D8F-2B807E1617C5}" name="Ohashi, Naomi (fju4ek)" initials="NO" userId="S::fju4ek@virginia.edu::f42a8710-aefb-48d6-a28a-53d71dfc3c3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DADB37"/>
    <a:srgbClr val="CC5D08"/>
    <a:srgbClr val="C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6F2A5-FB68-4358-8492-CA41FD66844B}" v="598" dt="2023-12-05T02:58:41.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73" autoAdjust="0"/>
  </p:normalViewPr>
  <p:slideViewPr>
    <p:cSldViewPr snapToGrid="0">
      <p:cViewPr varScale="1">
        <p:scale>
          <a:sx n="102" d="100"/>
          <a:sy n="102" d="100"/>
        </p:scale>
        <p:origin x="8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omments/modernComment_16B_9BE79085.xml><?xml version="1.0" encoding="utf-8"?>
<p188:cmLst xmlns:a="http://schemas.openxmlformats.org/drawingml/2006/main" xmlns:r="http://schemas.openxmlformats.org/officeDocument/2006/relationships" xmlns:p188="http://schemas.microsoft.com/office/powerpoint/2018/8/main">
  <p188:cm id="{214D4E06-392C-4C58-9BDF-918FDE42D9CC}" authorId="{6BA60550-ADB3-90A8-2D8F-2B807E1617C5}" created="2023-12-02T07:18:03.735">
    <ac:txMkLst xmlns:ac="http://schemas.microsoft.com/office/drawing/2013/main/command">
      <pc:docMk xmlns:pc="http://schemas.microsoft.com/office/powerpoint/2013/main/command"/>
      <pc:sldMk xmlns:pc="http://schemas.microsoft.com/office/powerpoint/2013/main/command" cId="2615644293" sldId="363"/>
      <ac:spMk id="3" creationId="{F7CAE945-68FA-33B6-1090-85B5E8D2EF6C}"/>
      <ac:txMk cp="285" len="58">
        <ac:context len="346" hash="3229521432"/>
      </ac:txMk>
    </ac:txMkLst>
    <p188:pos x="3692260" y="3383479"/>
    <p188:txBody>
      <a:bodyPr/>
      <a:lstStyle/>
      <a:p>
        <a:r>
          <a:rPr lang="en-US"/>
          <a:t>How would you like to summarize BNN?</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18C37-68A6-40BF-AEAD-B772DEA272D4}"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0D28867E-D2AE-46E1-AC59-BB440860DE83}">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1: Drug Discovery</a:t>
          </a:r>
        </a:p>
      </dgm:t>
    </dgm:pt>
    <dgm:pt modelId="{25667512-936A-43DA-9160-FC9687955882}" type="par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5A5D633-9360-4698-ABA1-3B1E48ED7575}" type="sib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FD2CAE4-6AE6-4D58-AE39-0E967D926989}">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3 Clinical</a:t>
          </a:r>
        </a:p>
      </dgm:t>
    </dgm:pt>
    <dgm:pt modelId="{ABD73F38-FD66-4FDC-9307-91780DCD07C5}" type="par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939DD3A-ADC9-4B8F-BD90-6B420CFAEF99}" type="sib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28E8F25-2460-462E-A84B-57D715A39292}">
      <dgm:prSet phldrT="[Text]" custT="1"/>
      <dgm:spPr>
        <a:solidFill>
          <a:srgbClr val="ED7D31"/>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10,000 compounds</a:t>
          </a:r>
        </a:p>
      </dgm:t>
    </dgm:pt>
    <dgm:pt modelId="{811C6584-24E1-4595-9C83-69793B8D99D0}" type="par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13AE1071-BDC0-4A92-81F6-5169F66321AC}" type="sib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CB9C251-C245-49B1-B0F1-C9F0410AB457}">
      <dgm:prSet phldrT="[Text]" custT="1"/>
      <dgm:spPr>
        <a:solidFill>
          <a:schemeClr val="accent2">
            <a:lumMod val="40000"/>
            <a:lumOff val="60000"/>
            <a:alpha val="90000"/>
          </a:schemeClr>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250 compounds</a:t>
          </a:r>
        </a:p>
      </dgm:t>
    </dgm:pt>
    <dgm:pt modelId="{BB30DD2E-DCB7-4AFD-BAC5-56A466991C11}" type="par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E48D6F7D-E6FB-499E-B5D9-5C1C793F621F}" type="sib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B8505CC-76B0-4777-B551-8DF14E8D6026}">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5 compounds</a:t>
          </a:r>
        </a:p>
      </dgm:t>
    </dgm:pt>
    <dgm:pt modelId="{CC0CBC04-7C78-49F4-A51B-C24B5970D070}" type="par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2836E0E-F7AD-49BD-89F8-E495B9B0D7F2}" type="sib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317A1E1-8388-4441-B098-C9C409CBDE58}">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2 Preclinical</a:t>
          </a:r>
        </a:p>
      </dgm:t>
    </dgm:pt>
    <dgm:pt modelId="{C7F23D7F-2C47-4CBC-AED9-6FC279BD8A3D}" type="par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9F765CE2-21CF-4A8B-8EFA-FB5F8DEC64F8}" type="sib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85CFEC3-5248-42CA-86F3-68BB866F114A}">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FDA Review</a:t>
          </a:r>
        </a:p>
      </dgm:t>
    </dgm:pt>
    <dgm:pt modelId="{31CE0EE9-1846-45DC-BF97-854A23678534}" type="par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11CDA16-AB71-4D43-9B3C-7E858EE82279}" type="sib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3464F36-D663-49E4-A968-738E4E5661EF}">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 FDA Approved Drug</a:t>
          </a:r>
        </a:p>
      </dgm:t>
    </dgm:pt>
    <dgm:pt modelId="{60D9889B-FB5E-4FF5-BF76-920CD84E483E}" type="par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5CA676EE-B6BE-4748-9E27-0CAC47EA693F}" type="sib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8CDFCE8-79AC-4CB0-B962-BB6DF6A2571E}" type="pres">
      <dgm:prSet presAssocID="{87418C37-68A6-40BF-AEAD-B772DEA272D4}" presName="Name0" presStyleCnt="0">
        <dgm:presLayoutVars>
          <dgm:chPref val="3"/>
          <dgm:dir/>
          <dgm:animLvl val="lvl"/>
          <dgm:resizeHandles/>
        </dgm:presLayoutVars>
      </dgm:prSet>
      <dgm:spPr/>
    </dgm:pt>
    <dgm:pt modelId="{8F446D23-389A-4989-BD27-FD759355F7DD}" type="pres">
      <dgm:prSet presAssocID="{0D28867E-D2AE-46E1-AC59-BB440860DE83}" presName="horFlow" presStyleCnt="0"/>
      <dgm:spPr/>
    </dgm:pt>
    <dgm:pt modelId="{10ECFAB3-9995-48A9-81DF-972494EF448B}" type="pres">
      <dgm:prSet presAssocID="{0D28867E-D2AE-46E1-AC59-BB440860DE83}" presName="bigChev" presStyleLbl="node1" presStyleIdx="0" presStyleCnt="2"/>
      <dgm:spPr/>
    </dgm:pt>
    <dgm:pt modelId="{D79B011D-0AC1-4D49-9AFB-40A7C87CF9E7}" type="pres">
      <dgm:prSet presAssocID="{C7F23D7F-2C47-4CBC-AED9-6FC279BD8A3D}" presName="parTrans" presStyleCnt="0"/>
      <dgm:spPr/>
    </dgm:pt>
    <dgm:pt modelId="{6FD09FF3-C995-4473-8890-160414D7731F}" type="pres">
      <dgm:prSet presAssocID="{B317A1E1-8388-4441-B098-C9C409CBDE58}" presName="node" presStyleLbl="alignAccFollowNode1" presStyleIdx="0" presStyleCnt="6">
        <dgm:presLayoutVars>
          <dgm:bulletEnabled val="1"/>
        </dgm:presLayoutVars>
      </dgm:prSet>
      <dgm:spPr/>
    </dgm:pt>
    <dgm:pt modelId="{D71F1914-9E21-431D-950F-1EBCE318CC30}" type="pres">
      <dgm:prSet presAssocID="{9F765CE2-21CF-4A8B-8EFA-FB5F8DEC64F8}" presName="sibTrans" presStyleCnt="0"/>
      <dgm:spPr/>
    </dgm:pt>
    <dgm:pt modelId="{873F8405-8C0F-4291-B875-6F0AF8B2D499}" type="pres">
      <dgm:prSet presAssocID="{0FD2CAE4-6AE6-4D58-AE39-0E967D926989}" presName="node" presStyleLbl="alignAccFollowNode1" presStyleIdx="1" presStyleCnt="6">
        <dgm:presLayoutVars>
          <dgm:bulletEnabled val="1"/>
        </dgm:presLayoutVars>
      </dgm:prSet>
      <dgm:spPr/>
    </dgm:pt>
    <dgm:pt modelId="{B42CCAFD-6E41-48F8-BB05-E884FDC138F5}" type="pres">
      <dgm:prSet presAssocID="{2939DD3A-ADC9-4B8F-BD90-6B420CFAEF99}" presName="sibTrans" presStyleCnt="0"/>
      <dgm:spPr/>
    </dgm:pt>
    <dgm:pt modelId="{6605F779-F507-48CD-A4E8-3D59E1CECA75}" type="pres">
      <dgm:prSet presAssocID="{B85CFEC3-5248-42CA-86F3-68BB866F114A}" presName="node" presStyleLbl="alignAccFollowNode1" presStyleIdx="2" presStyleCnt="6">
        <dgm:presLayoutVars>
          <dgm:bulletEnabled val="1"/>
        </dgm:presLayoutVars>
      </dgm:prSet>
      <dgm:spPr/>
    </dgm:pt>
    <dgm:pt modelId="{37953047-8C41-4516-94F3-D3CE4B612A28}" type="pres">
      <dgm:prSet presAssocID="{0D28867E-D2AE-46E1-AC59-BB440860DE83}" presName="vSp" presStyleCnt="0"/>
      <dgm:spPr/>
    </dgm:pt>
    <dgm:pt modelId="{CC44327D-C994-4ACC-987F-1D7045237984}" type="pres">
      <dgm:prSet presAssocID="{228E8F25-2460-462E-A84B-57D715A39292}" presName="horFlow" presStyleCnt="0"/>
      <dgm:spPr/>
    </dgm:pt>
    <dgm:pt modelId="{834FABAB-8D1F-403E-AB21-4D8BE95F3321}" type="pres">
      <dgm:prSet presAssocID="{228E8F25-2460-462E-A84B-57D715A39292}" presName="bigChev" presStyleLbl="node1" presStyleIdx="1" presStyleCnt="2"/>
      <dgm:spPr/>
    </dgm:pt>
    <dgm:pt modelId="{1D8B9C1B-0000-47CC-9E5B-7C3B8A59230A}" type="pres">
      <dgm:prSet presAssocID="{BB30DD2E-DCB7-4AFD-BAC5-56A466991C11}" presName="parTrans" presStyleCnt="0"/>
      <dgm:spPr/>
    </dgm:pt>
    <dgm:pt modelId="{2031D551-E803-48D5-97D1-A1BEBBE5E9EE}" type="pres">
      <dgm:prSet presAssocID="{2CB9C251-C245-49B1-B0F1-C9F0410AB457}" presName="node" presStyleLbl="alignAccFollowNode1" presStyleIdx="3" presStyleCnt="6">
        <dgm:presLayoutVars>
          <dgm:bulletEnabled val="1"/>
        </dgm:presLayoutVars>
      </dgm:prSet>
      <dgm:spPr/>
    </dgm:pt>
    <dgm:pt modelId="{9F8CB2EA-BD4E-4DD5-8502-C33AC93CDC2A}" type="pres">
      <dgm:prSet presAssocID="{E48D6F7D-E6FB-499E-B5D9-5C1C793F621F}" presName="sibTrans" presStyleCnt="0"/>
      <dgm:spPr/>
    </dgm:pt>
    <dgm:pt modelId="{1DA20B2B-771F-4212-A1C4-990DEB033565}" type="pres">
      <dgm:prSet presAssocID="{7B8505CC-76B0-4777-B551-8DF14E8D6026}" presName="node" presStyleLbl="alignAccFollowNode1" presStyleIdx="4" presStyleCnt="6">
        <dgm:presLayoutVars>
          <dgm:bulletEnabled val="1"/>
        </dgm:presLayoutVars>
      </dgm:prSet>
      <dgm:spPr/>
    </dgm:pt>
    <dgm:pt modelId="{80D0C59D-90CC-4CD2-B8C7-7FE99CDCC46B}" type="pres">
      <dgm:prSet presAssocID="{72836E0E-F7AD-49BD-89F8-E495B9B0D7F2}" presName="sibTrans" presStyleCnt="0"/>
      <dgm:spPr/>
    </dgm:pt>
    <dgm:pt modelId="{248E6D4E-1EA8-41B4-AE97-4F0997F8E7C5}" type="pres">
      <dgm:prSet presAssocID="{A3464F36-D663-49E4-A968-738E4E5661EF}" presName="node" presStyleLbl="alignAccFollowNode1" presStyleIdx="5" presStyleCnt="6">
        <dgm:presLayoutVars>
          <dgm:bulletEnabled val="1"/>
        </dgm:presLayoutVars>
      </dgm:prSet>
      <dgm:spPr/>
    </dgm:pt>
  </dgm:ptLst>
  <dgm:cxnLst>
    <dgm:cxn modelId="{858BB85C-A3E3-43F7-9B75-BDAF6BFF6D98}" srcId="{228E8F25-2460-462E-A84B-57D715A39292}" destId="{2CB9C251-C245-49B1-B0F1-C9F0410AB457}" srcOrd="0" destOrd="0" parTransId="{BB30DD2E-DCB7-4AFD-BAC5-56A466991C11}" sibTransId="{E48D6F7D-E6FB-499E-B5D9-5C1C793F621F}"/>
    <dgm:cxn modelId="{71AC2B65-EF7A-4EB2-8C68-44879B9060FC}" srcId="{87418C37-68A6-40BF-AEAD-B772DEA272D4}" destId="{0D28867E-D2AE-46E1-AC59-BB440860DE83}" srcOrd="0" destOrd="0" parTransId="{25667512-936A-43DA-9160-FC9687955882}" sibTransId="{05A5D633-9360-4698-ABA1-3B1E48ED7575}"/>
    <dgm:cxn modelId="{B28CCF6A-613F-4DA0-86AB-E927744B6D38}" srcId="{228E8F25-2460-462E-A84B-57D715A39292}" destId="{A3464F36-D663-49E4-A968-738E4E5661EF}" srcOrd="2" destOrd="0" parTransId="{60D9889B-FB5E-4FF5-BF76-920CD84E483E}" sibTransId="{5CA676EE-B6BE-4748-9E27-0CAC47EA693F}"/>
    <dgm:cxn modelId="{78329A77-07A5-4825-9534-1E8AA7FE9C41}" srcId="{0D28867E-D2AE-46E1-AC59-BB440860DE83}" destId="{0FD2CAE4-6AE6-4D58-AE39-0E967D926989}" srcOrd="1" destOrd="0" parTransId="{ABD73F38-FD66-4FDC-9307-91780DCD07C5}" sibTransId="{2939DD3A-ADC9-4B8F-BD90-6B420CFAEF99}"/>
    <dgm:cxn modelId="{9916545A-1BD3-4F7F-A907-B6D06D5DB761}" type="presOf" srcId="{228E8F25-2460-462E-A84B-57D715A39292}" destId="{834FABAB-8D1F-403E-AB21-4D8BE95F3321}" srcOrd="0" destOrd="0" presId="urn:microsoft.com/office/officeart/2005/8/layout/lProcess3"/>
    <dgm:cxn modelId="{55DF9C9B-406B-471D-8C51-41F7CD619959}" type="presOf" srcId="{B317A1E1-8388-4441-B098-C9C409CBDE58}" destId="{6FD09FF3-C995-4473-8890-160414D7731F}" srcOrd="0" destOrd="0" presId="urn:microsoft.com/office/officeart/2005/8/layout/lProcess3"/>
    <dgm:cxn modelId="{322BDEA2-00A0-402B-8879-D1F82A7B4C73}" srcId="{87418C37-68A6-40BF-AEAD-B772DEA272D4}" destId="{228E8F25-2460-462E-A84B-57D715A39292}" srcOrd="1" destOrd="0" parTransId="{811C6584-24E1-4595-9C83-69793B8D99D0}" sibTransId="{13AE1071-BDC0-4A92-81F6-5169F66321AC}"/>
    <dgm:cxn modelId="{527AD8B6-0CBB-4D52-A994-130201BD09C2}" type="presOf" srcId="{2CB9C251-C245-49B1-B0F1-C9F0410AB457}" destId="{2031D551-E803-48D5-97D1-A1BEBBE5E9EE}" srcOrd="0" destOrd="0" presId="urn:microsoft.com/office/officeart/2005/8/layout/lProcess3"/>
    <dgm:cxn modelId="{E1EBA4B9-054B-4AB8-AC0F-A5C4C1609BE6}" type="presOf" srcId="{0D28867E-D2AE-46E1-AC59-BB440860DE83}" destId="{10ECFAB3-9995-48A9-81DF-972494EF448B}" srcOrd="0" destOrd="0" presId="urn:microsoft.com/office/officeart/2005/8/layout/lProcess3"/>
    <dgm:cxn modelId="{2DF572BC-7FF6-458A-8E99-E4FF40323A50}" srcId="{0D28867E-D2AE-46E1-AC59-BB440860DE83}" destId="{B317A1E1-8388-4441-B098-C9C409CBDE58}" srcOrd="0" destOrd="0" parTransId="{C7F23D7F-2C47-4CBC-AED9-6FC279BD8A3D}" sibTransId="{9F765CE2-21CF-4A8B-8EFA-FB5F8DEC64F8}"/>
    <dgm:cxn modelId="{5127D6C1-1F3A-43C6-A55E-C06A0E9F591F}" type="presOf" srcId="{0FD2CAE4-6AE6-4D58-AE39-0E967D926989}" destId="{873F8405-8C0F-4291-B875-6F0AF8B2D499}" srcOrd="0" destOrd="0" presId="urn:microsoft.com/office/officeart/2005/8/layout/lProcess3"/>
    <dgm:cxn modelId="{D759E3C4-3AB2-4424-A601-D141395D9DE1}" type="presOf" srcId="{A3464F36-D663-49E4-A968-738E4E5661EF}" destId="{248E6D4E-1EA8-41B4-AE97-4F0997F8E7C5}" srcOrd="0" destOrd="0" presId="urn:microsoft.com/office/officeart/2005/8/layout/lProcess3"/>
    <dgm:cxn modelId="{C4303AD6-D791-44CF-A91D-F33D4F78F1D7}" type="presOf" srcId="{B85CFEC3-5248-42CA-86F3-68BB866F114A}" destId="{6605F779-F507-48CD-A4E8-3D59E1CECA75}" srcOrd="0" destOrd="0" presId="urn:microsoft.com/office/officeart/2005/8/layout/lProcess3"/>
    <dgm:cxn modelId="{016F66EC-E8FE-4629-AB02-FA65A319D655}" srcId="{0D28867E-D2AE-46E1-AC59-BB440860DE83}" destId="{B85CFEC3-5248-42CA-86F3-68BB866F114A}" srcOrd="2" destOrd="0" parTransId="{31CE0EE9-1846-45DC-BF97-854A23678534}" sibTransId="{A11CDA16-AB71-4D43-9B3C-7E858EE82279}"/>
    <dgm:cxn modelId="{666630FB-E6D6-4F39-BDDF-0661612CD544}" srcId="{228E8F25-2460-462E-A84B-57D715A39292}" destId="{7B8505CC-76B0-4777-B551-8DF14E8D6026}" srcOrd="1" destOrd="0" parTransId="{CC0CBC04-7C78-49F4-A51B-C24B5970D070}" sibTransId="{72836E0E-F7AD-49BD-89F8-E495B9B0D7F2}"/>
    <dgm:cxn modelId="{536168FD-BEBD-460D-B4F5-03410534D93E}" type="presOf" srcId="{7B8505CC-76B0-4777-B551-8DF14E8D6026}" destId="{1DA20B2B-771F-4212-A1C4-990DEB033565}" srcOrd="0" destOrd="0" presId="urn:microsoft.com/office/officeart/2005/8/layout/lProcess3"/>
    <dgm:cxn modelId="{8D12FDFE-357D-4E77-A237-EE93024F0234}" type="presOf" srcId="{87418C37-68A6-40BF-AEAD-B772DEA272D4}" destId="{88CDFCE8-79AC-4CB0-B962-BB6DF6A2571E}" srcOrd="0" destOrd="0" presId="urn:microsoft.com/office/officeart/2005/8/layout/lProcess3"/>
    <dgm:cxn modelId="{37FBC9BE-991D-44AC-B088-DF9A55E28BDC}" type="presParOf" srcId="{88CDFCE8-79AC-4CB0-B962-BB6DF6A2571E}" destId="{8F446D23-389A-4989-BD27-FD759355F7DD}" srcOrd="0" destOrd="0" presId="urn:microsoft.com/office/officeart/2005/8/layout/lProcess3"/>
    <dgm:cxn modelId="{A5A46FAE-FE4E-4998-AEA0-CF5891484DFB}" type="presParOf" srcId="{8F446D23-389A-4989-BD27-FD759355F7DD}" destId="{10ECFAB3-9995-48A9-81DF-972494EF448B}" srcOrd="0" destOrd="0" presId="urn:microsoft.com/office/officeart/2005/8/layout/lProcess3"/>
    <dgm:cxn modelId="{9390CFD0-03F9-4900-BABE-F4D00EB8AE68}" type="presParOf" srcId="{8F446D23-389A-4989-BD27-FD759355F7DD}" destId="{D79B011D-0AC1-4D49-9AFB-40A7C87CF9E7}" srcOrd="1" destOrd="0" presId="urn:microsoft.com/office/officeart/2005/8/layout/lProcess3"/>
    <dgm:cxn modelId="{0E463CEA-93CD-4A10-A229-3888730EDB21}" type="presParOf" srcId="{8F446D23-389A-4989-BD27-FD759355F7DD}" destId="{6FD09FF3-C995-4473-8890-160414D7731F}" srcOrd="2" destOrd="0" presId="urn:microsoft.com/office/officeart/2005/8/layout/lProcess3"/>
    <dgm:cxn modelId="{8171A49B-2897-49B3-A7EA-EDF8CCC8990D}" type="presParOf" srcId="{8F446D23-389A-4989-BD27-FD759355F7DD}" destId="{D71F1914-9E21-431D-950F-1EBCE318CC30}" srcOrd="3" destOrd="0" presId="urn:microsoft.com/office/officeart/2005/8/layout/lProcess3"/>
    <dgm:cxn modelId="{3733B78D-219D-47A5-855A-768468572394}" type="presParOf" srcId="{8F446D23-389A-4989-BD27-FD759355F7DD}" destId="{873F8405-8C0F-4291-B875-6F0AF8B2D499}" srcOrd="4" destOrd="0" presId="urn:microsoft.com/office/officeart/2005/8/layout/lProcess3"/>
    <dgm:cxn modelId="{31F8861D-15A3-4C26-BF53-6A465F05F275}" type="presParOf" srcId="{8F446D23-389A-4989-BD27-FD759355F7DD}" destId="{B42CCAFD-6E41-48F8-BB05-E884FDC138F5}" srcOrd="5" destOrd="0" presId="urn:microsoft.com/office/officeart/2005/8/layout/lProcess3"/>
    <dgm:cxn modelId="{82A4460F-4BAD-4FC2-B97E-204BA141EBB1}" type="presParOf" srcId="{8F446D23-389A-4989-BD27-FD759355F7DD}" destId="{6605F779-F507-48CD-A4E8-3D59E1CECA75}" srcOrd="6" destOrd="0" presId="urn:microsoft.com/office/officeart/2005/8/layout/lProcess3"/>
    <dgm:cxn modelId="{DD19E81E-AF25-46DB-8359-51134190D0D1}" type="presParOf" srcId="{88CDFCE8-79AC-4CB0-B962-BB6DF6A2571E}" destId="{37953047-8C41-4516-94F3-D3CE4B612A28}" srcOrd="1" destOrd="0" presId="urn:microsoft.com/office/officeart/2005/8/layout/lProcess3"/>
    <dgm:cxn modelId="{7BAAD758-6971-48BE-96C3-A825C0AAD8CE}" type="presParOf" srcId="{88CDFCE8-79AC-4CB0-B962-BB6DF6A2571E}" destId="{CC44327D-C994-4ACC-987F-1D7045237984}" srcOrd="2" destOrd="0" presId="urn:microsoft.com/office/officeart/2005/8/layout/lProcess3"/>
    <dgm:cxn modelId="{DDDCDB0C-83CC-47EB-8F4C-9AD9C0173B91}" type="presParOf" srcId="{CC44327D-C994-4ACC-987F-1D7045237984}" destId="{834FABAB-8D1F-403E-AB21-4D8BE95F3321}" srcOrd="0" destOrd="0" presId="urn:microsoft.com/office/officeart/2005/8/layout/lProcess3"/>
    <dgm:cxn modelId="{95F1ADAA-50A4-4210-9533-C7F814888A7E}" type="presParOf" srcId="{CC44327D-C994-4ACC-987F-1D7045237984}" destId="{1D8B9C1B-0000-47CC-9E5B-7C3B8A59230A}" srcOrd="1" destOrd="0" presId="urn:microsoft.com/office/officeart/2005/8/layout/lProcess3"/>
    <dgm:cxn modelId="{9B782488-6957-4922-A9D8-6F984826F378}" type="presParOf" srcId="{CC44327D-C994-4ACC-987F-1D7045237984}" destId="{2031D551-E803-48D5-97D1-A1BEBBE5E9EE}" srcOrd="2" destOrd="0" presId="urn:microsoft.com/office/officeart/2005/8/layout/lProcess3"/>
    <dgm:cxn modelId="{596B7A6F-7A36-4B01-9CD7-41DA892C0FA3}" type="presParOf" srcId="{CC44327D-C994-4ACC-987F-1D7045237984}" destId="{9F8CB2EA-BD4E-4DD5-8502-C33AC93CDC2A}" srcOrd="3" destOrd="0" presId="urn:microsoft.com/office/officeart/2005/8/layout/lProcess3"/>
    <dgm:cxn modelId="{EE09A008-4151-41D0-BBA1-3038F3623C30}" type="presParOf" srcId="{CC44327D-C994-4ACC-987F-1D7045237984}" destId="{1DA20B2B-771F-4212-A1C4-990DEB033565}" srcOrd="4" destOrd="0" presId="urn:microsoft.com/office/officeart/2005/8/layout/lProcess3"/>
    <dgm:cxn modelId="{CC516BD1-5800-4FBB-9043-2BFC78FC8591}" type="presParOf" srcId="{CC44327D-C994-4ACC-987F-1D7045237984}" destId="{80D0C59D-90CC-4CD2-B8C7-7FE99CDCC46B}" srcOrd="5" destOrd="0" presId="urn:microsoft.com/office/officeart/2005/8/layout/lProcess3"/>
    <dgm:cxn modelId="{7E9BB8F4-CA2E-4AED-AD92-68A5CAEA8C48}" type="presParOf" srcId="{CC44327D-C994-4ACC-987F-1D7045237984}" destId="{248E6D4E-1EA8-41B4-AE97-4F0997F8E7C5}" srcOrd="6"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AB3-9995-48A9-81DF-972494EF448B}">
      <dsp:nvSpPr>
        <dsp:cNvPr id="0" name=""/>
        <dsp:cNvSpPr/>
      </dsp:nvSpPr>
      <dsp:spPr>
        <a:xfrm>
          <a:off x="6545" y="738441"/>
          <a:ext cx="3358008" cy="1343203"/>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1: Drug Discovery</a:t>
          </a:r>
        </a:p>
      </dsp:txBody>
      <dsp:txXfrm>
        <a:off x="678147" y="738441"/>
        <a:ext cx="2014805" cy="1343203"/>
      </dsp:txXfrm>
    </dsp:sp>
    <dsp:sp modelId="{6FD09FF3-C995-4473-8890-160414D7731F}">
      <dsp:nvSpPr>
        <dsp:cNvPr id="0" name=""/>
        <dsp:cNvSpPr/>
      </dsp:nvSpPr>
      <dsp:spPr>
        <a:xfrm>
          <a:off x="2928013" y="852613"/>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2 Preclinical</a:t>
          </a:r>
        </a:p>
      </dsp:txBody>
      <dsp:txXfrm>
        <a:off x="3485442" y="852613"/>
        <a:ext cx="1672289" cy="1114858"/>
      </dsp:txXfrm>
    </dsp:sp>
    <dsp:sp modelId="{873F8405-8C0F-4291-B875-6F0AF8B2D499}">
      <dsp:nvSpPr>
        <dsp:cNvPr id="0" name=""/>
        <dsp:cNvSpPr/>
      </dsp:nvSpPr>
      <dsp:spPr>
        <a:xfrm>
          <a:off x="5324960" y="852613"/>
          <a:ext cx="2787147" cy="1114858"/>
        </a:xfrm>
        <a:prstGeom prst="chevron">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3 Clinical</a:t>
          </a:r>
        </a:p>
      </dsp:txBody>
      <dsp:txXfrm>
        <a:off x="5882389" y="852613"/>
        <a:ext cx="1672289" cy="1114858"/>
      </dsp:txXfrm>
    </dsp:sp>
    <dsp:sp modelId="{6605F779-F507-48CD-A4E8-3D59E1CECA75}">
      <dsp:nvSpPr>
        <dsp:cNvPr id="0" name=""/>
        <dsp:cNvSpPr/>
      </dsp:nvSpPr>
      <dsp:spPr>
        <a:xfrm>
          <a:off x="7721906" y="852613"/>
          <a:ext cx="2787147" cy="1114858"/>
        </a:xfrm>
        <a:prstGeom prst="chevron">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FDA Review</a:t>
          </a:r>
        </a:p>
      </dsp:txBody>
      <dsp:txXfrm>
        <a:off x="8279335" y="852613"/>
        <a:ext cx="1672289" cy="1114858"/>
      </dsp:txXfrm>
    </dsp:sp>
    <dsp:sp modelId="{834FABAB-8D1F-403E-AB21-4D8BE95F3321}">
      <dsp:nvSpPr>
        <dsp:cNvPr id="0" name=""/>
        <dsp:cNvSpPr/>
      </dsp:nvSpPr>
      <dsp:spPr>
        <a:xfrm>
          <a:off x="6545" y="2269693"/>
          <a:ext cx="3358008" cy="1343203"/>
        </a:xfrm>
        <a:prstGeom prst="chevron">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10,000 compounds</a:t>
          </a:r>
        </a:p>
      </dsp:txBody>
      <dsp:txXfrm>
        <a:off x="678147" y="2269693"/>
        <a:ext cx="2014805" cy="1343203"/>
      </dsp:txXfrm>
    </dsp:sp>
    <dsp:sp modelId="{2031D551-E803-48D5-97D1-A1BEBBE5E9EE}">
      <dsp:nvSpPr>
        <dsp:cNvPr id="0" name=""/>
        <dsp:cNvSpPr/>
      </dsp:nvSpPr>
      <dsp:spPr>
        <a:xfrm>
          <a:off x="2928013" y="2383865"/>
          <a:ext cx="2787147" cy="1114858"/>
        </a:xfrm>
        <a:prstGeom prst="chevron">
          <a:avLst/>
        </a:prstGeom>
        <a:solidFill>
          <a:schemeClr val="accent2">
            <a:lumMod val="40000"/>
            <a:lumOff val="60000"/>
            <a:alpha val="9000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250 compounds</a:t>
          </a:r>
        </a:p>
      </dsp:txBody>
      <dsp:txXfrm>
        <a:off x="3485442" y="2383865"/>
        <a:ext cx="1672289" cy="1114858"/>
      </dsp:txXfrm>
    </dsp:sp>
    <dsp:sp modelId="{1DA20B2B-771F-4212-A1C4-990DEB033565}">
      <dsp:nvSpPr>
        <dsp:cNvPr id="0" name=""/>
        <dsp:cNvSpPr/>
      </dsp:nvSpPr>
      <dsp:spPr>
        <a:xfrm>
          <a:off x="5324960" y="2383865"/>
          <a:ext cx="2787147" cy="1114858"/>
        </a:xfrm>
        <a:prstGeom prst="chevron">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5 compounds</a:t>
          </a:r>
        </a:p>
      </dsp:txBody>
      <dsp:txXfrm>
        <a:off x="5882389" y="2383865"/>
        <a:ext cx="1672289" cy="1114858"/>
      </dsp:txXfrm>
    </dsp:sp>
    <dsp:sp modelId="{248E6D4E-1EA8-41B4-AE97-4F0997F8E7C5}">
      <dsp:nvSpPr>
        <dsp:cNvPr id="0" name=""/>
        <dsp:cNvSpPr/>
      </dsp:nvSpPr>
      <dsp:spPr>
        <a:xfrm>
          <a:off x="7721906" y="2383865"/>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 FDA Approved Drug</a:t>
          </a:r>
        </a:p>
      </dsp:txBody>
      <dsp:txXfrm>
        <a:off x="8279335" y="2383865"/>
        <a:ext cx="1672289" cy="11148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Yu Mincho" panose="02020400000000000000" pitchFamily="18" charset="-128"/>
              </a:rPr>
              <a:t>A Plot Of Posterior Predictive Check consists of a Rug Plot of observed docking scores along the horizontal axis, a black probability density distribution of observed docking scores, one blue probability density distribution of predicted docking scores for each chain, and an orange average probability density distribution of predicted docking scores.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1">
                <a:effectLst/>
                <a:latin typeface="Times New Roman" panose="02020603050405020304" pitchFamily="18" charset="0"/>
                <a:ea typeface="Yu Mincho" panose="02020400000000000000" pitchFamily="18" charset="-128"/>
              </a:rPr>
              <a:t>Our BART Model</a:t>
            </a:r>
            <a:r>
              <a:rPr lang="en-US" sz="1800">
                <a:effectLst/>
                <a:latin typeface="Times New Roman" panose="02020603050405020304" pitchFamily="18" charset="0"/>
                <a:ea typeface="Yu Mincho" panose="02020400000000000000" pitchFamily="18" charset="-128"/>
              </a:rPr>
              <a:t> performs better when the model is trained and tested on 66,289 observations than when the model is trained on 33,145 observations</a:t>
            </a:r>
            <a:endParaRPr lang="en-US" sz="1800" kern="100">
              <a:effectLst/>
              <a:latin typeface="Times New Roman" panose="02020603050405020304" pitchFamily="18"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BNN performs best when the BNN is trained and tested on 33,145 observations, when </a:t>
            </a:r>
            <a:r>
              <a:rPr lang="en-US" sz="1800">
                <a:effectLst/>
                <a:latin typeface="Times New Roman" panose="02020603050405020304" pitchFamily="18" charset="0"/>
                <a:ea typeface="Yu Mincho" panose="02020400000000000000" pitchFamily="18" charset="-128"/>
              </a:rPr>
              <a:t>our BNN is trained and tested on 33,145, 66,289, and 135,577 observations.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463340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14:m>
                  <m:oMath xmlns:m="http://schemas.openxmlformats.org/officeDocument/2006/math">
                    <m:r>
                      <a:rPr lang="en-US" sz="1800" i="1" kern="100">
                        <a:effectLst/>
                        <a:latin typeface="Cambria Math" panose="02040503050406030204" pitchFamily="18" charset="0"/>
                        <a:ea typeface="Yu Mincho" panose="02020400000000000000" pitchFamily="18" charset="-128"/>
                        <a:cs typeface="Times New Roman" panose="02020603050405020304" pitchFamily="18" charset="0"/>
                      </a:rPr>
                      <m:t>−2.75</m:t>
                    </m:r>
                  </m:oMath>
                </a14:m>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Choice>
        <mc:Fallback xmlns="">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r>
                  <a:rPr lang="en-US" sz="1800" i="0" kern="100">
                    <a:effectLst/>
                    <a:latin typeface="Cambria Math" panose="02040503050406030204" pitchFamily="18" charset="0"/>
                    <a:ea typeface="Yu Mincho" panose="02020400000000000000" pitchFamily="18" charset="-128"/>
                    <a:cs typeface="Times New Roman" panose="02020603050405020304" pitchFamily="18" charset="0"/>
                  </a:rPr>
                  <a:t>−2.75</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Fallback>
      </mc:AlternateContent>
    </p:spTree>
    <p:extLst>
      <p:ext uri="{BB962C8B-B14F-4D97-AF65-F5344CB8AC3E}">
        <p14:creationId xmlns:p14="http://schemas.microsoft.com/office/powerpoint/2010/main" val="67416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748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27776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945151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[define ligand and target]</a:t>
            </a:r>
          </a:p>
          <a:p>
            <a:pPr marL="457200" indent="-4572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Docking is a computational simulation of a candidate ligand binding to a receptor</a:t>
            </a:r>
          </a:p>
          <a:p>
            <a:pPr marL="457200" indent="-457200">
              <a:buFont typeface="Arial" panose="020B0604020202020204" pitchFamily="34" charset="0"/>
              <a:buChar char="•"/>
            </a:pPr>
            <a:r>
              <a:rPr lang="en-US" sz="1100" dirty="0">
                <a:solidFill>
                  <a:srgbClr val="CC5D08"/>
                </a:solidFill>
                <a:latin typeface="Calibri" panose="020F0502020204030204" pitchFamily="34" charset="0"/>
                <a:ea typeface="Calibri" panose="020F0502020204030204" pitchFamily="34" charset="0"/>
                <a:cs typeface="Calibri" panose="020F0502020204030204" pitchFamily="34" charset="0"/>
              </a:rPr>
              <a:t>Scoring</a:t>
            </a:r>
            <a:r>
              <a:rPr lang="en-US" sz="1100" dirty="0">
                <a:latin typeface="Calibri" panose="020F0502020204030204" pitchFamily="34" charset="0"/>
                <a:ea typeface="Calibri" panose="020F0502020204030204" pitchFamily="34" charset="0"/>
                <a:cs typeface="Calibri" panose="020F0502020204030204" pitchFamily="34" charset="0"/>
              </a:rPr>
              <a:t> is a process of evaluating a pose by counting number of favorable molecular interactions</a:t>
            </a:r>
          </a:p>
        </p:txBody>
      </p:sp>
    </p:spTree>
    <p:extLst>
      <p:ext uri="{BB962C8B-B14F-4D97-AF65-F5344CB8AC3E}">
        <p14:creationId xmlns:p14="http://schemas.microsoft.com/office/powerpoint/2010/main" val="157195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Molecular Weight &lt;= 500 Da</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Donors &lt;= 10</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Acceptors &lt;= 5</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a:t>
            </a:r>
            <a:r>
              <a:rPr lang="en-US" b="0" err="1">
                <a:solidFill>
                  <a:srgbClr val="E6EDF3"/>
                </a:solidFill>
                <a:effectLst/>
                <a:latin typeface="Consolas" panose="020B0609020204030204" pitchFamily="49" charset="0"/>
              </a:rPr>
              <a:t>LogP</a:t>
            </a:r>
            <a:r>
              <a:rPr lang="en-US" b="0">
                <a:solidFill>
                  <a:srgbClr val="E6EDF3"/>
                </a:solidFill>
                <a:effectLst/>
                <a:latin typeface="Consolas" panose="020B0609020204030204" pitchFamily="49" charset="0"/>
              </a:rPr>
              <a:t> &lt;= 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Calibri" panose="020F0502020204030204" pitchFamily="34" charset="0"/>
                <a:ea typeface="Calibri" panose="020F0502020204030204" pitchFamily="34" charset="0"/>
                <a:cs typeface="Calibri" panose="020F0502020204030204" pitchFamily="34" charset="0"/>
              </a:rPr>
              <a:t> </a:t>
            </a:r>
          </a:p>
          <a:p>
            <a:endParaRPr lang="en-US"/>
          </a:p>
        </p:txBody>
      </p:sp>
    </p:spTree>
    <p:extLst>
      <p:ext uri="{BB962C8B-B14F-4D97-AF65-F5344CB8AC3E}">
        <p14:creationId xmlns:p14="http://schemas.microsoft.com/office/powerpoint/2010/main" val="190545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latin typeface="Calibri" panose="020F0502020204030204" pitchFamily="34" charset="0"/>
                <a:ea typeface="Calibri" panose="020F0502020204030204" pitchFamily="34" charset="0"/>
                <a:cs typeface="Calibri" panose="020F0502020204030204" pitchFamily="34" charset="0"/>
              </a:rPr>
              <a:t>The Bayesian Docking-Score Predictor receives SMILES of a ligand and provides a docking score of how well that ligand binds to a protein</a:t>
            </a:r>
            <a:endParaRPr lang="en-US"/>
          </a:p>
        </p:txBody>
      </p:sp>
    </p:spTree>
    <p:extLst>
      <p:ext uri="{BB962C8B-B14F-4D97-AF65-F5344CB8AC3E}">
        <p14:creationId xmlns:p14="http://schemas.microsoft.com/office/powerpoint/2010/main" val="284083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Probability density function (PDF) of docking score is shown for the whole dataset.  </a:t>
            </a:r>
          </a:p>
          <a:p>
            <a:r>
              <a:rPr lang="en-US" dirty="0"/>
              <a:t>The histogram of the PDF and kernel density estimation (KDE) which is smoothing for probability density estimation.  The mean of the docking score is -5.829 and standard deviation of 1.477.</a:t>
            </a:r>
          </a:p>
          <a:p>
            <a:r>
              <a:rPr lang="en-US" sz="1800" dirty="0">
                <a:effectLst/>
                <a:latin typeface="Times New Roman" panose="02020603050405020304" pitchFamily="18" charset="0"/>
                <a:ea typeface="Yu Mincho" panose="02020400000000000000" pitchFamily="18" charset="-128"/>
              </a:rPr>
              <a:t>Each vector of numbers of occurrences of substructures is folded into a vector of 1024 numbers of occurrences of substructures.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We construct a training and testing feature matrix where each row contains a docking score and 1024 numbers of occurrences of substructures. Our feature matrix has up to 2,121,226 observations.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sz="1100" b="1" dirty="0">
                <a:solidFill>
                  <a:srgbClr val="ED7D31"/>
                </a:solidFill>
                <a:latin typeface="Calibri" panose="020F0502020204030204" pitchFamily="34" charset="0"/>
                <a:ea typeface="Calibri" panose="020F0502020204030204" pitchFamily="34" charset="0"/>
                <a:cs typeface="Calibri" panose="020F0502020204030204" pitchFamily="34" charset="0"/>
              </a:rPr>
              <a:t>Morgan2 Fingerprints</a:t>
            </a:r>
          </a:p>
          <a:p>
            <a:pPr marL="342900" indent="-342900">
              <a:buFont typeface="Arial" panose="020B0604020202020204" pitchFamily="34" charset="0"/>
              <a:buChar char="•"/>
            </a:pPr>
            <a:r>
              <a:rPr lang="en-US" sz="1100" dirty="0" err="1">
                <a:latin typeface="Calibri" panose="020F0502020204030204" pitchFamily="34" charset="0"/>
                <a:ea typeface="Calibri" panose="020F0502020204030204" pitchFamily="34" charset="0"/>
                <a:cs typeface="Calibri" panose="020F0502020204030204" pitchFamily="34" charset="0"/>
              </a:rPr>
              <a:t>RDKit</a:t>
            </a:r>
            <a:r>
              <a:rPr lang="en-US" sz="1100" dirty="0">
                <a:latin typeface="Calibri" panose="020F0502020204030204" pitchFamily="34" charset="0"/>
                <a:ea typeface="Calibri" panose="020F0502020204030204" pitchFamily="34" charset="0"/>
                <a:cs typeface="Calibri" panose="020F0502020204030204" pitchFamily="34" charset="0"/>
              </a:rPr>
              <a:t> descriptor called Morgan Fingerprints generate count vector and using them to calculate molecular similarity.</a:t>
            </a:r>
          </a:p>
          <a:p>
            <a:pPr marL="342900" indent="-3429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count vectors : </a:t>
            </a:r>
            <a:r>
              <a:rPr lang="en-US" sz="1100" dirty="0" err="1">
                <a:latin typeface="Calibri" panose="020F0502020204030204" pitchFamily="34" charset="0"/>
                <a:ea typeface="Calibri" panose="020F0502020204030204" pitchFamily="34" charset="0"/>
                <a:cs typeface="Calibri" panose="020F0502020204030204" pitchFamily="34" charset="0"/>
              </a:rPr>
              <a:t>fpgen.GetCountFingerprint</a:t>
            </a:r>
            <a:endParaRPr lang="en-US" sz="11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Each vector of numbers of occurrences of substructures is folded into a vector of 1024 numbers of occurrences of substructures.</a:t>
            </a:r>
          </a:p>
          <a:p>
            <a:pPr marL="342900" indent="-342900">
              <a:buFont typeface="Arial" panose="020B0604020202020204" pitchFamily="34" charset="0"/>
              <a:buChar char="•"/>
            </a:pPr>
            <a:endParaRPr lang="en-US" sz="11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1100"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5401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494E52"/>
                </a:solidFill>
                <a:effectLst/>
                <a:latin typeface="-apple-system"/>
              </a:rPr>
              <a:t>Bayesian Additive Regression Trees (BART) is a sum-of-trees model for approximating an unknown function </a:t>
            </a:r>
            <a:r>
              <a:rPr lang="en-US" b="0" i="0">
                <a:solidFill>
                  <a:srgbClr val="494E52"/>
                </a:solidFill>
                <a:effectLst/>
                <a:latin typeface="MJXc-TeX-math-I"/>
              </a:rPr>
              <a:t>f.</a:t>
            </a:r>
          </a:p>
          <a:p>
            <a:r>
              <a:rPr lang="en-US" b="0" i="0">
                <a:solidFill>
                  <a:srgbClr val="494E52"/>
                </a:solidFill>
                <a:effectLst/>
                <a:latin typeface="-apple-system"/>
              </a:rPr>
              <a:t>The decision tree is prone to overfitting. To avoid overfitting, BART uses a regularization prior that forces each tree to be able to explain only a limited subset of the relationships between the covariates and the predictor variable.</a:t>
            </a:r>
            <a:endParaRPr lang="en-US"/>
          </a:p>
        </p:txBody>
      </p:sp>
    </p:spTree>
    <p:extLst>
      <p:ext uri="{BB962C8B-B14F-4D97-AF65-F5344CB8AC3E}">
        <p14:creationId xmlns:p14="http://schemas.microsoft.com/office/powerpoint/2010/main" val="4244829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BART model</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Trace Plot of distributions each of values of a parameter in a parameter vector estimated as No U-Turn Sampling (NUTS) progresses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a:t>
            </a:r>
            <a:r>
              <a:rPr lang="en-US">
                <a:latin typeface="Calibri" panose="020F0502020204030204" pitchFamily="34" charset="0"/>
                <a:ea typeface="Calibri" panose="020F0502020204030204" pitchFamily="34" charset="0"/>
                <a:cs typeface="Calibri" panose="020F0502020204030204" pitchFamily="34" charset="0"/>
              </a:rPr>
              <a:t>BART </a:t>
            </a:r>
            <a:r>
              <a:rPr lang="en-US">
                <a:effectLst/>
                <a:latin typeface="Calibri" panose="020F0502020204030204" pitchFamily="34" charset="0"/>
                <a:ea typeface="Calibri" panose="020F0502020204030204" pitchFamily="34" charset="0"/>
                <a:cs typeface="Calibri" panose="020F0502020204030204" pitchFamily="34" charset="0"/>
              </a:rPr>
              <a:t>model is trained with 33,145, and 66,289 observations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Trace Plot is least noisy when our model is trained with 66,289 observations</a:t>
            </a:r>
          </a:p>
          <a:p>
            <a:pPr marL="0" indent="0">
              <a:buFont typeface="Arial" panose="020B0604020202020204" pitchFamily="34" charset="0"/>
              <a:buNone/>
            </a:pPr>
            <a:r>
              <a:rPr lang="en-US">
                <a:effectLst/>
                <a:latin typeface="Calibri" panose="020F0502020204030204" pitchFamily="34" charset="0"/>
                <a:ea typeface="Calibri" panose="020F0502020204030204" pitchFamily="34" charset="0"/>
                <a:cs typeface="Calibri" panose="020F0502020204030204" pitchFamily="34" charset="0"/>
              </a:rPr>
              <a:t>BNN model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BNN model is trained with 33,145, 66,289, and 132,577 observations.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There is one distribution for each parameter and 4 chains (default).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Trace Plot is least noisy when our BNN is trained with 66,289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endParaRPr lang="en-US"/>
          </a:p>
          <a:p>
            <a:pPr marL="158750" indent="0">
              <a:buNone/>
            </a:pPr>
            <a:endParaRPr lang="en-US"/>
          </a:p>
        </p:txBody>
      </p:sp>
    </p:spTree>
    <p:extLst>
      <p:ext uri="{BB962C8B-B14F-4D97-AF65-F5344CB8AC3E}">
        <p14:creationId xmlns:p14="http://schemas.microsoft.com/office/powerpoint/2010/main" val="390068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198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66984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87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lvl="0"/>
            <a:r>
              <a:rPr lang="en-US"/>
              <a:t>Click to edit Master text styles</a:t>
            </a: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05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4565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7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311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2388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189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451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788193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6B_9BE7908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hyperlink" Target="https://austinrochford.com/posts/intro-prob-prog-pymc.html#Probabilistic-programming-with-PyM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extBox 2">
            <a:extLst>
              <a:ext uri="{FF2B5EF4-FFF2-40B4-BE49-F238E27FC236}">
                <a16:creationId xmlns:a16="http://schemas.microsoft.com/office/drawing/2014/main" id="{4F57BA8C-E58E-4191-B6C7-A2F7CC2BDCB0}"/>
              </a:ext>
            </a:extLst>
          </p:cNvPr>
          <p:cNvSpPr txBox="1"/>
          <p:nvPr/>
        </p:nvSpPr>
        <p:spPr>
          <a:xfrm>
            <a:off x="266701" y="5691187"/>
            <a:ext cx="3139001" cy="830997"/>
          </a:xfrm>
          <a:prstGeom prst="rect">
            <a:avLst/>
          </a:prstGeom>
          <a:noFill/>
        </p:spPr>
        <p:txBody>
          <a:bodyPr wrap="none" rtlCol="0">
            <a:spAutoFit/>
          </a:bodyPr>
          <a:lstStyle/>
          <a:p>
            <a:r>
              <a:rPr lang="en-US" sz="1600">
                <a:latin typeface="Calibri" panose="020F0502020204030204" pitchFamily="34" charset="0"/>
                <a:ea typeface="Calibri" panose="020F0502020204030204" pitchFamily="34" charset="0"/>
                <a:cs typeface="Calibri" panose="020F0502020204030204" pitchFamily="34" charset="0"/>
              </a:rPr>
              <a:t>DS6040 Bayesian Machine Learning</a:t>
            </a:r>
          </a:p>
          <a:p>
            <a:r>
              <a:rPr lang="en-US" sz="1600">
                <a:latin typeface="Calibri" panose="020F0502020204030204" pitchFamily="34" charset="0"/>
                <a:ea typeface="Calibri" panose="020F0502020204030204" pitchFamily="34" charset="0"/>
                <a:cs typeface="Calibri" panose="020F0502020204030204" pitchFamily="34" charset="0"/>
              </a:rPr>
              <a:t>Thomas Lever, Naomi Ohashi</a:t>
            </a:r>
          </a:p>
          <a:p>
            <a:r>
              <a:rPr lang="en-US" sz="1600">
                <a:latin typeface="Calibri" panose="020F0502020204030204" pitchFamily="34" charset="0"/>
                <a:ea typeface="Calibri" panose="020F0502020204030204" pitchFamily="34" charset="0"/>
                <a:cs typeface="Calibri" panose="020F0502020204030204" pitchFamily="34" charset="0"/>
              </a:rPr>
              <a:t>December X, 2023</a:t>
            </a:r>
          </a:p>
        </p:txBody>
      </p:sp>
      <p:sp>
        <p:nvSpPr>
          <p:cNvPr id="4" name="Rectangle 3">
            <a:extLst>
              <a:ext uri="{FF2B5EF4-FFF2-40B4-BE49-F238E27FC236}">
                <a16:creationId xmlns:a16="http://schemas.microsoft.com/office/drawing/2014/main" id="{E3A56C5D-4F8E-47EA-A87C-6F3764F9FB5B}"/>
              </a:ext>
            </a:extLst>
          </p:cNvPr>
          <p:cNvSpPr/>
          <p:nvPr/>
        </p:nvSpPr>
        <p:spPr>
          <a:xfrm>
            <a:off x="0" y="1988689"/>
            <a:ext cx="12192000" cy="1569660"/>
          </a:xfrm>
          <a:prstGeom prst="rect">
            <a:avLst/>
          </a:prstGeom>
        </p:spPr>
        <p:txBody>
          <a:bodyPr wrap="square">
            <a:spAutoFit/>
          </a:bodyPr>
          <a:lstStyle/>
          <a:p>
            <a:pPr algn="ctr"/>
            <a:r>
              <a:rPr lang="en-US" sz="4800">
                <a:latin typeface="Calibri" panose="020F0502020204030204" pitchFamily="34" charset="0"/>
                <a:ea typeface="Calibri" panose="020F0502020204030204" pitchFamily="34" charset="0"/>
                <a:cs typeface="Calibri" panose="020F0502020204030204" pitchFamily="34" charset="0"/>
              </a:rPr>
              <a:t>BAYESIAN MODELS FOR DOCKING SCORE PREDICTIONS</a:t>
            </a:r>
          </a:p>
        </p:txBody>
      </p:sp>
      <p:sp>
        <p:nvSpPr>
          <p:cNvPr id="2" name="Rectangle 1">
            <a:extLst>
              <a:ext uri="{FF2B5EF4-FFF2-40B4-BE49-F238E27FC236}">
                <a16:creationId xmlns:a16="http://schemas.microsoft.com/office/drawing/2014/main" id="{7660A184-9858-7AA0-F6FF-55A694BC7B43}"/>
              </a:ext>
            </a:extLst>
          </p:cNvPr>
          <p:cNvSpPr/>
          <p:nvPr/>
        </p:nvSpPr>
        <p:spPr>
          <a:xfrm>
            <a:off x="11857703" y="5073445"/>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3B9A0E-2165-559A-E5D1-A482C83A3BF3}"/>
              </a:ext>
            </a:extLst>
          </p:cNvPr>
          <p:cNvSpPr/>
          <p:nvPr/>
        </p:nvSpPr>
        <p:spPr>
          <a:xfrm>
            <a:off x="5234473" y="6736702"/>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656958-F93C-C783-222F-AEC28DCF1718}"/>
              </a:ext>
            </a:extLst>
          </p:cNvPr>
          <p:cNvSpPr/>
          <p:nvPr/>
        </p:nvSpPr>
        <p:spPr>
          <a:xfrm>
            <a:off x="0" y="0"/>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146B5E-CA93-0559-F26C-EC8DA4D0F982}"/>
              </a:ext>
            </a:extLst>
          </p:cNvPr>
          <p:cNvSpPr/>
          <p:nvPr/>
        </p:nvSpPr>
        <p:spPr>
          <a:xfrm>
            <a:off x="96416" y="0"/>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University of Virginia - Wikipedia">
            <a:extLst>
              <a:ext uri="{FF2B5EF4-FFF2-40B4-BE49-F238E27FC236}">
                <a16:creationId xmlns:a16="http://schemas.microsoft.com/office/drawing/2014/main" id="{1EFA29E7-48A0-4126-6EE4-9B9E5BF5DD59}"/>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679023" y="0"/>
            <a:ext cx="70342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C5FB11-0DFA-AAD2-E85E-3AB822C38F60}"/>
              </a:ext>
            </a:extLst>
          </p:cNvPr>
          <p:cNvPicPr>
            <a:picLocks noChangeAspect="1"/>
          </p:cNvPicPr>
          <p:nvPr/>
        </p:nvPicPr>
        <p:blipFill>
          <a:blip r:embed="rId4"/>
          <a:stretch>
            <a:fillRect/>
          </a:stretch>
        </p:blipFill>
        <p:spPr>
          <a:xfrm>
            <a:off x="7156579" y="5873888"/>
            <a:ext cx="4407474" cy="811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MODEL(BART)</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071730" y="380999"/>
                <a:ext cx="6529720" cy="5629275"/>
              </a:xfrm>
            </p:spPr>
            <p:txBody>
              <a:bodyPr>
                <a:normAutofit fontScale="92500" lnSpcReduction="20000"/>
              </a:bodyPr>
              <a:lstStyle/>
              <a:p>
                <a:r>
                  <a:rPr lang="en-US" sz="2600" b="1">
                    <a:solidFill>
                      <a:srgbClr val="ED7D31"/>
                    </a:solidFill>
                    <a:latin typeface="Calibri" panose="020F0502020204030204" pitchFamily="34" charset="0"/>
                    <a:ea typeface="Calibri" panose="020F0502020204030204" pitchFamily="34" charset="0"/>
                    <a:cs typeface="Calibri" panose="020F0502020204030204" pitchFamily="34" charset="0"/>
                  </a:rPr>
                  <a:t>Bayesian Additive Regression Trees (BART) Model</a:t>
                </a:r>
              </a:p>
              <a:p>
                <a:pPr marL="342900" indent="-342900">
                  <a:buFont typeface="Arial" panose="020B0604020202020204" pitchFamily="34" charset="0"/>
                  <a:buChar char="•"/>
                </a:pP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50</m:t>
                    </m:r>
                  </m:oMath>
                </a14:m>
                <a:r>
                  <a:rPr lang="en-US" sz="2400">
                    <a:effectLst/>
                    <a:latin typeface="Calibri" panose="020F0502020204030204" pitchFamily="34" charset="0"/>
                    <a:ea typeface="Calibri" panose="020F0502020204030204" pitchFamily="34" charset="0"/>
                    <a:cs typeface="Calibri" panose="020F0502020204030204" pitchFamily="34" charset="0"/>
                  </a:rPr>
                  <a:t> trees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Each random variable </a:t>
                </a:r>
                <a14:m>
                  <m:oMath xmlns:m="http://schemas.openxmlformats.org/officeDocument/2006/math">
                    <m:sSub>
                      <m:sSub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number of occurrences of substructures.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Response variable </a:t>
                </a: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predicted docking score.</a:t>
                </a:r>
              </a:p>
              <a:p>
                <a:pPr marL="342900" marR="0" indent="-342900">
                  <a:spcBef>
                    <a:spcPts val="0"/>
                  </a:spcBef>
                  <a:spcAft>
                    <a:spcPts val="0"/>
                  </a:spcAft>
                  <a:buFont typeface="Arial" panose="020B0604020202020204" pitchFamily="34" charset="0"/>
                  <a:buChar char="•"/>
                </a:pP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approximates a random variable </a:t>
                </a:r>
                <a14:m>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kern="100">
                    <a:effectLst/>
                    <a:latin typeface="Calibri" panose="020F0502020204030204" pitchFamily="34" charset="0"/>
                    <a:ea typeface="Calibri" panose="020F0502020204030204" pitchFamily="34" charset="0"/>
                    <a:cs typeface="Calibri" panose="020F0502020204030204" pitchFamily="34" charset="0"/>
                  </a:rPr>
                  <a:t> that represents an observed docking score.</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algn="r"/>
                <a:r>
                  <a:rPr lang="en-US" sz="2400">
                    <a:effectLst/>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𝜖</m:t>
                    </m:r>
                  </m:oMath>
                </a14:m>
                <a:r>
                  <a:rPr lang="en-US" sz="2400">
                    <a:effectLst/>
                    <a:latin typeface="Calibri" panose="020F0502020204030204" pitchFamily="34" charset="0"/>
                    <a:ea typeface="Calibri" panose="020F0502020204030204" pitchFamily="34" charset="0"/>
                    <a:cs typeface="Calibri" panose="020F0502020204030204" pitchFamily="34" charset="0"/>
                  </a:rPr>
                  <a:t> is an error.</a:t>
                </a:r>
              </a:p>
              <a:p>
                <a:pPr marL="342900" indent="-342900">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Assuming that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𝜖</m:t>
                    </m:r>
                  </m:oMath>
                </a14:m>
                <a:r>
                  <a:rPr lang="en-US" sz="2400" kern="100">
                    <a:latin typeface="Calibri" panose="020F0502020204030204" pitchFamily="34" charset="0"/>
                    <a:ea typeface="Calibri" panose="020F0502020204030204" pitchFamily="34" charset="0"/>
                    <a:cs typeface="Calibri" panose="020F0502020204030204" pitchFamily="34" charset="0"/>
                  </a:rPr>
                  <a:t> is normally distributed with mean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𝜇</m:t>
                    </m:r>
                    <m:r>
                      <a:rPr lang="en-US" sz="2400" kern="100">
                        <a:latin typeface="Cambria Math" panose="02040503050406030204" pitchFamily="18" charset="0"/>
                        <a:ea typeface="Calibri" panose="020F0502020204030204" pitchFamily="34" charset="0"/>
                        <a:cs typeface="Calibri" panose="020F0502020204030204" pitchFamily="34" charset="0"/>
                      </a:rPr>
                      <m:t>=0</m:t>
                    </m:r>
                  </m:oMath>
                </a14:m>
                <a:r>
                  <a:rPr lang="en-US" sz="2400" kern="100">
                    <a:latin typeface="Calibri" panose="020F0502020204030204" pitchFamily="34" charset="0"/>
                    <a:ea typeface="Calibri" panose="020F0502020204030204" pitchFamily="34" charset="0"/>
                    <a:cs typeface="Calibri" panose="020F0502020204030204" pitchFamily="34" charset="0"/>
                  </a:rPr>
                  <a:t> and standard deviation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𝜎</m:t>
                    </m:r>
                  </m:oMath>
                </a14:m>
                <a:r>
                  <a:rPr lang="en-US" sz="2400" kern="10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In this model, we use Python packages </a:t>
                </a:r>
                <a:r>
                  <a:rPr lang="en-US" sz="2200">
                    <a:latin typeface="Cambria Math" panose="02040503050406030204" pitchFamily="18" charset="0"/>
                    <a:ea typeface="Cambria Math" panose="02040503050406030204" pitchFamily="18" charset="0"/>
                    <a:cs typeface="Calibri" panose="020F0502020204030204" pitchFamily="34" charset="0"/>
                  </a:rPr>
                  <a:t>pymc</a:t>
                </a:r>
                <a:r>
                  <a:rPr lang="en-US" sz="2400">
                    <a:latin typeface="Calibri" panose="020F0502020204030204" pitchFamily="34" charset="0"/>
                    <a:ea typeface="Calibri" panose="020F0502020204030204" pitchFamily="34" charset="0"/>
                    <a:cs typeface="Calibri" panose="020F0502020204030204" pitchFamily="34" charset="0"/>
                  </a:rPr>
                  <a:t> and </a:t>
                </a:r>
                <a:r>
                  <a:rPr lang="en-US" sz="2200">
                    <a:latin typeface="Cambria Math" panose="02040503050406030204" pitchFamily="18" charset="0"/>
                    <a:ea typeface="Cambria Math" panose="02040503050406030204" pitchFamily="18" charset="0"/>
                    <a:cs typeface="Calibri" panose="020F0502020204030204" pitchFamily="34" charset="0"/>
                  </a:rPr>
                  <a:t>pymc-bart</a:t>
                </a:r>
                <a:r>
                  <a:rPr lang="en-US" sz="2400">
                    <a:latin typeface="Calibri" panose="020F0502020204030204" pitchFamily="34" charset="0"/>
                    <a:ea typeface="Calibri" panose="020F0502020204030204" pitchFamily="34" charset="0"/>
                    <a:cs typeface="Calibri" panose="020F0502020204030204" pitchFamily="34" charset="0"/>
                  </a:rPr>
                  <a:t> to estimate a joint posterior probability density distribution for training data</a:t>
                </a:r>
              </a:p>
            </p:txBody>
          </p:sp>
        </mc:Choice>
        <mc:Fallback xmlns="">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071730" y="380999"/>
                <a:ext cx="6529720" cy="5629275"/>
              </a:xfrm>
              <a:blipFill>
                <a:blip r:embed="rId2"/>
                <a:stretch>
                  <a:fillRect l="-1681" r="-5322"/>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407631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MODEL(BNN)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11</a:t>
            </a:fld>
            <a:endParaRPr lang="en-US"/>
          </a:p>
        </p:txBody>
      </p:sp>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F7CAE945-68FA-33B6-1090-85B5E8D2EF6C}"/>
                  </a:ext>
                </a:extLst>
              </p:cNvPr>
              <p:cNvSpPr txBox="1">
                <a:spLocks/>
              </p:cNvSpPr>
              <p:nvPr/>
            </p:nvSpPr>
            <p:spPr>
              <a:xfrm>
                <a:off x="5071730" y="380999"/>
                <a:ext cx="6529720" cy="56292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eaLnBrk="1" hangingPunct="1">
                  <a:lnSpc>
                    <a:spcPct val="90000"/>
                  </a:lnSpc>
                  <a:spcBef>
                    <a:spcPts val="1000"/>
                  </a:spcBef>
                  <a:spcAft>
                    <a:spcPts val="0"/>
                  </a:spcAft>
                  <a:buClr>
                    <a:schemeClr val="dk1"/>
                  </a:buClr>
                  <a:buSzPts val="2800"/>
                  <a:buFont typeface="Arial"/>
                  <a:buNone/>
                  <a:defRPr lang="en-US" sz="2000" b="0" i="0" u="none" strike="noStrike" kern="1200" cap="none" spc="150" baseline="0" dirty="0">
                    <a:solidFill>
                      <a:schemeClr val="tx1"/>
                    </a:solidFill>
                    <a:latin typeface="+mj-lt"/>
                    <a:ea typeface="+mj-ea"/>
                    <a:cs typeface="+mj-cs"/>
                    <a:sym typeface="Calibri"/>
                  </a:defRPr>
                </a:lvl1pPr>
                <a:lvl2pPr marL="914400" marR="0" lvl="1" indent="-381000" algn="l" rtl="0" eaLnBrk="1" hangingPunct="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eaLnBrk="1" hangingPunct="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Bayesian Neural Network (BNN) Model</a:t>
                </a:r>
              </a:p>
              <a:p>
                <a:pPr marL="342900" indent="-342900">
                  <a:buFont typeface="Arial" panose="020B0604020202020204" pitchFamily="34" charset="0"/>
                  <a:buChar char="•"/>
                </a:pPr>
                <a:r>
                  <a:rPr lang="en-US" sz="2400">
                    <a:effectLst/>
                    <a:latin typeface="Calibri" panose="020F0502020204030204" pitchFamily="34" charset="0"/>
                    <a:ea typeface="Calibri" panose="020F0502020204030204" pitchFamily="34" charset="0"/>
                    <a:cs typeface="Calibri" panose="020F0502020204030204" pitchFamily="34" charset="0"/>
                  </a:rPr>
                  <a:t>A neural network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is multiplied by the range of observed response values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a:effectLst/>
                    <a:latin typeface="Calibri" panose="020F0502020204030204" pitchFamily="34" charset="0"/>
                    <a:ea typeface="Calibri" panose="020F0502020204030204" pitchFamily="34" charset="0"/>
                    <a:cs typeface="Calibri" panose="020F0502020204030204" pitchFamily="34" charset="0"/>
                  </a:rPr>
                  <a:t>. </a:t>
                </a:r>
              </a:p>
              <a:p>
                <a:pPr marL="342900" marR="0" lvl="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input layer through which the BNN receives an input matrix </a:t>
                </a:r>
                <a14:m>
                  <m:oMath xmlns:m="http://schemas.openxmlformats.org/officeDocument/2006/math">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𝑿</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𝑹</m:t>
                        </m:r>
                      </m:e>
                      <m:sup>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𝑚</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×1024</m:t>
                        </m:r>
                      </m:sup>
                    </m:sSup>
                  </m:oMath>
                </a14:m>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 first hidden layer</a:t>
                </a:r>
              </a:p>
              <a:p>
                <a:pPr marL="342900" marR="0" lvl="0" indent="-342900">
                  <a:spcBef>
                    <a:spcPts val="0"/>
                  </a:spcBef>
                  <a:spcAft>
                    <a:spcPts val="600"/>
                  </a:spcAft>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 second hidden layer</a:t>
                </a: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output layer</a:t>
                </a:r>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 name="Text Placeholder 3">
                <a:extLst>
                  <a:ext uri="{FF2B5EF4-FFF2-40B4-BE49-F238E27FC236}">
                    <a16:creationId xmlns:a16="http://schemas.microsoft.com/office/drawing/2014/main" id="{F7CAE945-68FA-33B6-1090-85B5E8D2EF6C}"/>
                  </a:ext>
                </a:extLst>
              </p:cNvPr>
              <p:cNvSpPr txBox="1">
                <a:spLocks noRot="1" noChangeAspect="1" noMove="1" noResize="1" noEditPoints="1" noAdjustHandles="1" noChangeArrowheads="1" noChangeShapeType="1" noTextEdit="1"/>
              </p:cNvSpPr>
              <p:nvPr/>
            </p:nvSpPr>
            <p:spPr>
              <a:xfrm>
                <a:off x="5071730" y="380999"/>
                <a:ext cx="6529720" cy="5629275"/>
              </a:xfrm>
              <a:prstGeom prst="rect">
                <a:avLst/>
              </a:prstGeom>
              <a:blipFill>
                <a:blip r:embed="rId3"/>
                <a:stretch>
                  <a:fillRect l="-16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564429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402572" y="5544273"/>
            <a:ext cx="5448580" cy="812077"/>
          </a:xfrm>
        </p:spPr>
        <p:txBody>
          <a:bodyPr>
            <a:normAutofit fontScale="90000"/>
          </a:bodyPr>
          <a:lstStyle/>
          <a:p>
            <a:r>
              <a:rPr lang="en-US" sz="3200" dirty="0"/>
              <a:t>RESULTS</a:t>
            </a:r>
            <a:r>
              <a:rPr lang="en-US" sz="3200"/>
              <a:t>: </a:t>
            </a:r>
            <a:br>
              <a:rPr lang="en-US" sz="3200"/>
            </a:br>
            <a:r>
              <a:rPr lang="en-US" sz="3200"/>
              <a:t>Chain </a:t>
            </a:r>
            <a:r>
              <a:rPr lang="en-US" sz="3200" dirty="0"/>
              <a:t>Diagnostic Plot</a:t>
            </a: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12</a:t>
            </a:fld>
            <a:endParaRPr lang="en-US"/>
          </a:p>
        </p:txBody>
      </p:sp>
      <p:sp>
        <p:nvSpPr>
          <p:cNvPr id="6" name="TextBox 5">
            <a:extLst>
              <a:ext uri="{FF2B5EF4-FFF2-40B4-BE49-F238E27FC236}">
                <a16:creationId xmlns:a16="http://schemas.microsoft.com/office/drawing/2014/main" id="{2FE1463E-09B0-7409-4911-DF3CBD6A7262}"/>
              </a:ext>
            </a:extLst>
          </p:cNvPr>
          <p:cNvSpPr txBox="1"/>
          <p:nvPr/>
        </p:nvSpPr>
        <p:spPr>
          <a:xfrm>
            <a:off x="402573" y="334486"/>
            <a:ext cx="5038559" cy="338554"/>
          </a:xfrm>
          <a:prstGeom prst="rect">
            <a:avLst/>
          </a:prstGeom>
          <a:solidFill>
            <a:schemeClr val="bg1"/>
          </a:solidFill>
        </p:spPr>
        <p:txBody>
          <a:bodyPr wrap="none" rtlCol="0">
            <a:spAutoFit/>
          </a:bodyPr>
          <a:lstStyle/>
          <a:p>
            <a:r>
              <a:rPr lang="en-US" sz="1600" b="1">
                <a:solidFill>
                  <a:srgbClr val="ED7D31"/>
                </a:solidFill>
              </a:rPr>
              <a:t>BART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33,145, 66,289, and 132,577 observations)</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50B0D9C-F23E-C37A-C107-BFA19ACCD584}"/>
              </a:ext>
            </a:extLst>
          </p:cNvPr>
          <p:cNvPicPr>
            <a:picLocks noChangeAspect="1"/>
          </p:cNvPicPr>
          <p:nvPr/>
        </p:nvPicPr>
        <p:blipFill>
          <a:blip r:embed="rId3"/>
          <a:stretch>
            <a:fillRect/>
          </a:stretch>
        </p:blipFill>
        <p:spPr>
          <a:xfrm>
            <a:off x="329205" y="657154"/>
            <a:ext cx="5448580" cy="4483330"/>
          </a:xfrm>
          <a:prstGeom prst="rect">
            <a:avLst/>
          </a:prstGeom>
        </p:spPr>
      </p:pic>
      <p:sp>
        <p:nvSpPr>
          <p:cNvPr id="14" name="TextBox 13">
            <a:extLst>
              <a:ext uri="{FF2B5EF4-FFF2-40B4-BE49-F238E27FC236}">
                <a16:creationId xmlns:a16="http://schemas.microsoft.com/office/drawing/2014/main" id="{C12AC123-8B6E-9915-82EC-CB4B868BC3C8}"/>
              </a:ext>
            </a:extLst>
          </p:cNvPr>
          <p:cNvSpPr txBox="1"/>
          <p:nvPr/>
        </p:nvSpPr>
        <p:spPr>
          <a:xfrm>
            <a:off x="6096000" y="334483"/>
            <a:ext cx="3162212" cy="338554"/>
          </a:xfrm>
          <a:prstGeom prst="rect">
            <a:avLst/>
          </a:prstGeom>
          <a:solidFill>
            <a:schemeClr val="bg1"/>
          </a:solidFill>
        </p:spPr>
        <p:txBody>
          <a:bodyPr wrap="none" rtlCol="0">
            <a:spAutoFit/>
          </a:bodyPr>
          <a:lstStyle/>
          <a:p>
            <a:r>
              <a:rPr lang="en-US" sz="1600" b="1">
                <a:solidFill>
                  <a:srgbClr val="ED7D31"/>
                </a:solidFill>
              </a:rPr>
              <a:t>BNN Model </a:t>
            </a:r>
            <a:r>
              <a:rPr lang="en-US" sz="1600">
                <a:solidFill>
                  <a:srgbClr val="ED7D31"/>
                </a:solidFill>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66,289 observations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6" name="Picture 15">
            <a:extLst>
              <a:ext uri="{FF2B5EF4-FFF2-40B4-BE49-F238E27FC236}">
                <a16:creationId xmlns:a16="http://schemas.microsoft.com/office/drawing/2014/main" id="{D6519479-5D86-5F7D-08C7-985089F807BE}"/>
              </a:ext>
            </a:extLst>
          </p:cNvPr>
          <p:cNvPicPr>
            <a:picLocks noChangeAspect="1"/>
          </p:cNvPicPr>
          <p:nvPr/>
        </p:nvPicPr>
        <p:blipFill>
          <a:blip r:embed="rId4"/>
          <a:stretch>
            <a:fillRect/>
          </a:stretch>
        </p:blipFill>
        <p:spPr>
          <a:xfrm>
            <a:off x="6096000" y="673037"/>
            <a:ext cx="5493032" cy="5645440"/>
          </a:xfrm>
          <a:prstGeom prst="rect">
            <a:avLst/>
          </a:prstGeom>
        </p:spPr>
      </p:pic>
    </p:spTree>
    <p:extLst>
      <p:ext uri="{BB962C8B-B14F-4D97-AF65-F5344CB8AC3E}">
        <p14:creationId xmlns:p14="http://schemas.microsoft.com/office/powerpoint/2010/main" val="6864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61A8F9-2FEA-AD06-0ECF-F33133E22226}"/>
              </a:ext>
            </a:extLst>
          </p:cNvPr>
          <p:cNvSpPr txBox="1">
            <a:spLocks/>
          </p:cNvSpPr>
          <p:nvPr/>
        </p:nvSpPr>
        <p:spPr>
          <a:xfrm>
            <a:off x="402572" y="5707248"/>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Posterior Predictive Check</a:t>
            </a:r>
          </a:p>
        </p:txBody>
      </p:sp>
      <p:sp>
        <p:nvSpPr>
          <p:cNvPr id="4" name="TextBox 3">
            <a:extLst>
              <a:ext uri="{FF2B5EF4-FFF2-40B4-BE49-F238E27FC236}">
                <a16:creationId xmlns:a16="http://schemas.microsoft.com/office/drawing/2014/main" id="{FA355F4E-5695-9632-8D2F-D9508E571BF9}"/>
              </a:ext>
            </a:extLst>
          </p:cNvPr>
          <p:cNvSpPr txBox="1"/>
          <p:nvPr/>
        </p:nvSpPr>
        <p:spPr>
          <a:xfrm>
            <a:off x="3606527" y="328949"/>
            <a:ext cx="7787736" cy="1015663"/>
          </a:xfrm>
          <a:prstGeom prst="rect">
            <a:avLst/>
          </a:prstGeom>
          <a:noFill/>
        </p:spPr>
        <p:txBody>
          <a:bodyPr wrap="square" rtlCol="0">
            <a:spAutoFit/>
          </a:bodyPr>
          <a:lstStyle/>
          <a:p>
            <a:r>
              <a:rPr lang="en-US" sz="2000" b="0" i="0">
                <a:solidFill>
                  <a:srgbClr val="222832"/>
                </a:solidFill>
                <a:effectLst/>
                <a:latin typeface="Calibri" panose="020F0502020204030204" pitchFamily="34" charset="0"/>
                <a:ea typeface="Calibri" panose="020F0502020204030204" pitchFamily="34" charset="0"/>
                <a:cs typeface="Calibri" panose="020F0502020204030204" pitchFamily="34" charset="0"/>
              </a:rPr>
              <a:t>Posterior predictive checks (PPCs) are a great way to validate a model. PPCs can analyze the degree to which data generated from the model deviate from data generated from the true distribution.</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6C0526A-4D42-6838-211A-ACC1EEF233B8}"/>
              </a:ext>
            </a:extLst>
          </p:cNvPr>
          <p:cNvSpPr txBox="1"/>
          <p:nvPr/>
        </p:nvSpPr>
        <p:spPr>
          <a:xfrm>
            <a:off x="402572" y="6519325"/>
            <a:ext cx="8093882" cy="307777"/>
          </a:xfrm>
          <a:prstGeom prst="rect">
            <a:avLst/>
          </a:prstGeom>
          <a:noFill/>
        </p:spPr>
        <p:txBody>
          <a:bodyPr wrap="none" rtlCol="0">
            <a:spAutoFit/>
          </a:bodyPr>
          <a:lstStyle/>
          <a:p>
            <a:r>
              <a:rPr lang="en-US"/>
              <a:t>Source: https://www.pymc.io/projects/docs/en/stable/learn/core_notebooks/posterior_predictive.html</a:t>
            </a:r>
          </a:p>
        </p:txBody>
      </p:sp>
      <p:pic>
        <p:nvPicPr>
          <p:cNvPr id="7" name="Picture 6">
            <a:extLst>
              <a:ext uri="{FF2B5EF4-FFF2-40B4-BE49-F238E27FC236}">
                <a16:creationId xmlns:a16="http://schemas.microsoft.com/office/drawing/2014/main" id="{3DBEDD59-60F2-6EC1-FA67-D1E6258F7649}"/>
              </a:ext>
            </a:extLst>
          </p:cNvPr>
          <p:cNvPicPr>
            <a:picLocks noChangeAspect="1"/>
          </p:cNvPicPr>
          <p:nvPr/>
        </p:nvPicPr>
        <p:blipFill>
          <a:blip r:embed="rId3"/>
          <a:stretch>
            <a:fillRect/>
          </a:stretch>
        </p:blipFill>
        <p:spPr>
          <a:xfrm>
            <a:off x="906684" y="1955869"/>
            <a:ext cx="4352699" cy="3825099"/>
          </a:xfrm>
          <a:prstGeom prst="rect">
            <a:avLst/>
          </a:prstGeom>
        </p:spPr>
      </p:pic>
      <p:sp>
        <p:nvSpPr>
          <p:cNvPr id="10" name="TextBox 9">
            <a:extLst>
              <a:ext uri="{FF2B5EF4-FFF2-40B4-BE49-F238E27FC236}">
                <a16:creationId xmlns:a16="http://schemas.microsoft.com/office/drawing/2014/main" id="{913A13D0-1EDC-83BF-24ED-C34606FA77B0}"/>
              </a:ext>
            </a:extLst>
          </p:cNvPr>
          <p:cNvSpPr txBox="1"/>
          <p:nvPr/>
        </p:nvSpPr>
        <p:spPr>
          <a:xfrm>
            <a:off x="906684" y="1491409"/>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D148EF9-7E9E-A318-7C1B-C7AE91B1D0A4}"/>
              </a:ext>
            </a:extLst>
          </p:cNvPr>
          <p:cNvSpPr txBox="1"/>
          <p:nvPr/>
        </p:nvSpPr>
        <p:spPr>
          <a:xfrm>
            <a:off x="6462631" y="1478415"/>
            <a:ext cx="2944011"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(33,145</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 obs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3" name="Picture 12">
            <a:extLst>
              <a:ext uri="{FF2B5EF4-FFF2-40B4-BE49-F238E27FC236}">
                <a16:creationId xmlns:a16="http://schemas.microsoft.com/office/drawing/2014/main" id="{348B0F6C-FDCA-3F2F-04FE-81770420F135}"/>
              </a:ext>
            </a:extLst>
          </p:cNvPr>
          <p:cNvPicPr>
            <a:picLocks noChangeAspect="1"/>
          </p:cNvPicPr>
          <p:nvPr/>
        </p:nvPicPr>
        <p:blipFill>
          <a:blip r:embed="rId4"/>
          <a:stretch>
            <a:fillRect/>
          </a:stretch>
        </p:blipFill>
        <p:spPr>
          <a:xfrm>
            <a:off x="6462631" y="1869516"/>
            <a:ext cx="4663294" cy="3997804"/>
          </a:xfrm>
          <a:prstGeom prst="rect">
            <a:avLst/>
          </a:prstGeom>
        </p:spPr>
      </p:pic>
    </p:spTree>
    <p:extLst>
      <p:ext uri="{BB962C8B-B14F-4D97-AF65-F5344CB8AC3E}">
        <p14:creationId xmlns:p14="http://schemas.microsoft.com/office/powerpoint/2010/main" val="148452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6DF2-4B10-8CAD-F630-41608258CA72}"/>
              </a:ext>
            </a:extLst>
          </p:cNvPr>
          <p:cNvSpPr>
            <a:spLocks noGrp="1"/>
          </p:cNvSpPr>
          <p:nvPr>
            <p:ph type="title"/>
          </p:nvPr>
        </p:nvSpPr>
        <p:spPr>
          <a:xfrm>
            <a:off x="2580026" y="880546"/>
            <a:ext cx="9138497" cy="1325563"/>
          </a:xfrm>
        </p:spPr>
        <p:txBody>
          <a:bodyPr>
            <a:normAutofit fontScale="90000"/>
          </a:bodyPr>
          <a:lstStyle/>
          <a:p>
            <a:r>
              <a:rPr lang="en-US" i="1" dirty="0"/>
              <a:t>Data Frames Of Observed Docking Scores And Averages And Standard Deviations Of Predicted Docking Scores</a:t>
            </a:r>
            <a:endParaRPr lang="en-US" dirty="0"/>
          </a:p>
        </p:txBody>
      </p:sp>
      <p:pic>
        <p:nvPicPr>
          <p:cNvPr id="1026" name="Picture 2">
            <a:extLst>
              <a:ext uri="{FF2B5EF4-FFF2-40B4-BE49-F238E27FC236}">
                <a16:creationId xmlns:a16="http://schemas.microsoft.com/office/drawing/2014/main" id="{344BD2EC-F7B6-1B8D-2831-97F96CCF9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006" y="2338157"/>
            <a:ext cx="928687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75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3FDD2CF-067D-DAF3-1D1B-084FA904D512}"/>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Gains Curves</a:t>
            </a:r>
          </a:p>
        </p:txBody>
      </p:sp>
      <p:sp>
        <p:nvSpPr>
          <p:cNvPr id="15" name="TextBox 14">
            <a:extLst>
              <a:ext uri="{FF2B5EF4-FFF2-40B4-BE49-F238E27FC236}">
                <a16:creationId xmlns:a16="http://schemas.microsoft.com/office/drawing/2014/main" id="{BC0CF241-C174-0C9F-267A-6254D4D6BD92}"/>
              </a:ext>
            </a:extLst>
          </p:cNvPr>
          <p:cNvSpPr txBox="1"/>
          <p:nvPr/>
        </p:nvSpPr>
        <p:spPr>
          <a:xfrm>
            <a:off x="5289631" y="320166"/>
            <a:ext cx="6650053" cy="1323439"/>
          </a:xfrm>
          <a:prstGeom prst="rect">
            <a:avLst/>
          </a:prstGeom>
          <a:noFill/>
        </p:spPr>
        <p:txBody>
          <a:bodyPr wrap="square" rtlCol="0">
            <a:spAutoFit/>
          </a:bodyPr>
          <a:lstStyle/>
          <a:p>
            <a:r>
              <a:rPr lang="en-US" sz="2000">
                <a:effectLst/>
                <a:latin typeface="Calibri" panose="020F0502020204030204" pitchFamily="34" charset="0"/>
                <a:ea typeface="Calibri" panose="020F0502020204030204" pitchFamily="34" charset="0"/>
                <a:cs typeface="Calibri" panose="020F0502020204030204" pitchFamily="34" charset="0"/>
              </a:rPr>
              <a:t>After we generate a data frame of observed docking scores and averages of docking scores predicted by our BNN based on numbers of occurrences of substructures, we may generate a Plot Of Gains Curves / Enrichment-Factor Plot.</a:t>
            </a:r>
            <a:endParaRPr lang="en-US" sz="160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F563401A-D290-DAF1-82A5-6DAA71CEC5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 y="2153373"/>
            <a:ext cx="5935980" cy="3390900"/>
          </a:xfrm>
          <a:prstGeom prst="rect">
            <a:avLst/>
          </a:prstGeom>
          <a:noFill/>
          <a:ln>
            <a:noFill/>
          </a:ln>
        </p:spPr>
      </p:pic>
      <p:sp>
        <p:nvSpPr>
          <p:cNvPr id="18" name="TextBox 17">
            <a:extLst>
              <a:ext uri="{FF2B5EF4-FFF2-40B4-BE49-F238E27FC236}">
                <a16:creationId xmlns:a16="http://schemas.microsoft.com/office/drawing/2014/main" id="{366ED30A-997B-9B3C-E1A9-43496243CC8D}"/>
              </a:ext>
            </a:extLst>
          </p:cNvPr>
          <p:cNvSpPr txBox="1"/>
          <p:nvPr/>
        </p:nvSpPr>
        <p:spPr>
          <a:xfrm>
            <a:off x="402572" y="1729212"/>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AADC9DE-4866-7924-1E8B-2FE9868D2AD6}"/>
              </a:ext>
            </a:extLst>
          </p:cNvPr>
          <p:cNvSpPr txBox="1"/>
          <p:nvPr/>
        </p:nvSpPr>
        <p:spPr>
          <a:xfrm>
            <a:off x="6382860" y="1799579"/>
            <a:ext cx="4646785"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(132,577 </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obs, with z-score -2.75</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20" name="Picture 19">
            <a:extLst>
              <a:ext uri="{FF2B5EF4-FFF2-40B4-BE49-F238E27FC236}">
                <a16:creationId xmlns:a16="http://schemas.microsoft.com/office/drawing/2014/main" id="{42C2ED05-8206-BC2A-5385-224E4F4808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3704" y="2187325"/>
            <a:ext cx="5935980" cy="3390900"/>
          </a:xfrm>
          <a:prstGeom prst="rect">
            <a:avLst/>
          </a:prstGeom>
          <a:noFill/>
          <a:ln>
            <a:noFill/>
          </a:ln>
        </p:spPr>
      </p:pic>
    </p:spTree>
    <p:extLst>
      <p:ext uri="{BB962C8B-B14F-4D97-AF65-F5344CB8AC3E}">
        <p14:creationId xmlns:p14="http://schemas.microsoft.com/office/powerpoint/2010/main" val="1995527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A814AB-3E50-92E8-E3A5-D5F30B5BC8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8335" y="834501"/>
            <a:ext cx="8636394" cy="5790377"/>
          </a:xfrm>
          <a:prstGeom prst="rect">
            <a:avLst/>
          </a:prstGeom>
          <a:noFill/>
          <a:ln>
            <a:noFill/>
          </a:ln>
        </p:spPr>
      </p:pic>
    </p:spTree>
    <p:extLst>
      <p:ext uri="{BB962C8B-B14F-4D97-AF65-F5344CB8AC3E}">
        <p14:creationId xmlns:p14="http://schemas.microsoft.com/office/powerpoint/2010/main" val="399030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31FD3E-73E4-A3DB-236E-08F35036B0C1}"/>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Density Plots</a:t>
            </a:r>
          </a:p>
        </p:txBody>
      </p:sp>
      <p:pic>
        <p:nvPicPr>
          <p:cNvPr id="12" name="Picture 11">
            <a:extLst>
              <a:ext uri="{FF2B5EF4-FFF2-40B4-BE49-F238E27FC236}">
                <a16:creationId xmlns:a16="http://schemas.microsoft.com/office/drawing/2014/main" id="{791915B9-31B0-E6F2-D744-B590A3BEFF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 y="1832610"/>
            <a:ext cx="6596925" cy="3548282"/>
          </a:xfrm>
          <a:prstGeom prst="rect">
            <a:avLst/>
          </a:prstGeom>
          <a:noFill/>
          <a:ln>
            <a:noFill/>
          </a:ln>
        </p:spPr>
      </p:pic>
      <p:sp>
        <p:nvSpPr>
          <p:cNvPr id="14" name="TextBox 13">
            <a:extLst>
              <a:ext uri="{FF2B5EF4-FFF2-40B4-BE49-F238E27FC236}">
                <a16:creationId xmlns:a16="http://schemas.microsoft.com/office/drawing/2014/main" id="{5A2E91EB-FA3E-752A-519E-A6299004E6F6}"/>
              </a:ext>
            </a:extLst>
          </p:cNvPr>
          <p:cNvSpPr txBox="1"/>
          <p:nvPr/>
        </p:nvSpPr>
        <p:spPr>
          <a:xfrm>
            <a:off x="6013938" y="784610"/>
            <a:ext cx="5732585" cy="2677656"/>
          </a:xfrm>
          <a:prstGeom prst="rect">
            <a:avLst/>
          </a:prstGeom>
          <a:solidFill>
            <a:schemeClr val="bg1"/>
          </a:solidFill>
        </p:spPr>
        <p:txBody>
          <a:bodyPr wrap="square" rtlCol="0">
            <a:spAutoFit/>
          </a:bodyPr>
          <a:lstStyle/>
          <a:p>
            <a:pPr marL="0" marR="0">
              <a:spcBef>
                <a:spcPts val="0"/>
              </a:spcBef>
              <a:spcAft>
                <a:spcPts val="0"/>
              </a:spcAft>
            </a:pPr>
            <a:r>
              <a:rPr lang="en-US" sz="2400" kern="100">
                <a:effectLst/>
                <a:latin typeface="Calibri" panose="020F0502020204030204" pitchFamily="34" charset="0"/>
                <a:ea typeface="Calibri" panose="020F0502020204030204" pitchFamily="34" charset="0"/>
                <a:cs typeface="Calibri" panose="020F0502020204030204" pitchFamily="34" charset="0"/>
              </a:rPr>
              <a:t>Density Plots left is </a:t>
            </a:r>
            <a:r>
              <a:rPr lang="en-US" sz="2400" i="1" kern="100">
                <a:effectLst/>
                <a:latin typeface="Calibri" panose="020F0502020204030204" pitchFamily="34" charset="0"/>
                <a:ea typeface="Calibri" panose="020F0502020204030204" pitchFamily="34" charset="0"/>
                <a:cs typeface="Calibri" panose="020F0502020204030204" pitchFamily="34" charset="0"/>
              </a:rPr>
              <a:t>Average Of Predicted Docking Scores Vs. Observed Docking Score For Bayesian Neural Network And 1,060,613 Testing Observations</a:t>
            </a:r>
            <a:r>
              <a:rPr lang="en-US" sz="2400" kern="100">
                <a:effectLst/>
                <a:latin typeface="Calibri" panose="020F0502020204030204" pitchFamily="34" charset="0"/>
                <a:ea typeface="Calibri" panose="020F0502020204030204" pitchFamily="34" charset="0"/>
                <a:cs typeface="Calibri" panose="020F0502020204030204" pitchFamily="34" charset="0"/>
              </a:rPr>
              <a:t>.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There is a low correlation between average of predicted docking scores and observed docking score.</a:t>
            </a:r>
          </a:p>
        </p:txBody>
      </p:sp>
    </p:spTree>
    <p:extLst>
      <p:ext uri="{BB962C8B-B14F-4D97-AF65-F5344CB8AC3E}">
        <p14:creationId xmlns:p14="http://schemas.microsoft.com/office/powerpoint/2010/main" val="387035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18</a:t>
            </a:fld>
            <a:endParaRPr lang="en-US"/>
          </a:p>
        </p:txBody>
      </p:sp>
      <p:sp>
        <p:nvSpPr>
          <p:cNvPr id="3" name="TextBox 2">
            <a:extLst>
              <a:ext uri="{FF2B5EF4-FFF2-40B4-BE49-F238E27FC236}">
                <a16:creationId xmlns:a16="http://schemas.microsoft.com/office/drawing/2014/main" id="{09DFFE3C-3C0E-BB14-0643-AC14777D2493}"/>
              </a:ext>
            </a:extLst>
          </p:cNvPr>
          <p:cNvSpPr txBox="1"/>
          <p:nvPr/>
        </p:nvSpPr>
        <p:spPr>
          <a:xfrm>
            <a:off x="4275117" y="720935"/>
            <a:ext cx="7576457" cy="307777"/>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60BC735-EA68-502B-42F5-8DD4AA51D391}"/>
              </a:ext>
            </a:extLst>
          </p:cNvPr>
          <p:cNvSpPr txBox="1"/>
          <p:nvPr/>
        </p:nvSpPr>
        <p:spPr>
          <a:xfrm>
            <a:off x="4275117" y="720935"/>
            <a:ext cx="6958940" cy="48936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Key Findings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models are useful in predicting docking scores based on numbers of occurrences of substructures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BNN may perform best with more observations.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Both our BART and BNN models may be expanded and tuned.</a:t>
            </a:r>
          </a:p>
          <a:p>
            <a:pPr marL="285750" lvl="3" indent="-285750">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They may improve more with a wider range of docking scores in a data set.  It seems that there is a low correlation between average of predicted docking scores and observed docking score, and that the range of averages is small compared with the range of observed docking scores.</a:t>
            </a:r>
            <a:endPar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endParaRPr>
          </a:p>
          <a:p>
            <a:endParaRPr lang="en-US" sz="2400"/>
          </a:p>
        </p:txBody>
      </p:sp>
    </p:spTree>
    <p:extLst>
      <p:ext uri="{BB962C8B-B14F-4D97-AF65-F5344CB8AC3E}">
        <p14:creationId xmlns:p14="http://schemas.microsoft.com/office/powerpoint/2010/main" val="213939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19</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DFFE3C-3C0E-BB14-0643-AC14777D2493}"/>
                  </a:ext>
                </a:extLst>
              </p:cNvPr>
              <p:cNvSpPr txBox="1"/>
              <p:nvPr/>
            </p:nvSpPr>
            <p:spPr>
              <a:xfrm>
                <a:off x="4275117" y="473611"/>
                <a:ext cx="7576457" cy="5755422"/>
              </a:xfrm>
              <a:prstGeom prst="rect">
                <a:avLst/>
              </a:prstGeom>
              <a:noFill/>
            </p:spPr>
            <p:txBody>
              <a:bodyPr wrap="square" rtlCol="0">
                <a:spAutoFit/>
              </a:bodyPr>
              <a:lstStyle/>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rPr>
                  <a:t>Future Improvements</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Bayesian Docking-Score Predictor could be trained on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(e.g., </a:t>
                </a:r>
                <a14:m>
                  <m:oMath xmlns:m="http://schemas.openxmlformats.org/officeDocument/2006/math">
                    <m:r>
                      <a:rPr lang="en-US" sz="2000" i="1" kern="100">
                        <a:effectLst/>
                        <a:latin typeface="Cambria Math" panose="02040503050406030204" pitchFamily="18" charset="0"/>
                        <a:ea typeface="Yu Mincho" panose="02020400000000000000" pitchFamily="18" charset="-128"/>
                        <a:cs typeface="Times New Roman" panose="02020603050405020304" pitchFamily="18" charset="0"/>
                      </a:rPr>
                      <m:t>100,000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pairs of SMILES and docking score and used to predict docking scores of ligands based on many (e.g.,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1,900,000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other SMILES’s. </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Rows of data representing docking of ligands could be sorted in ascending order by predicted docking score. </a:t>
                </a:r>
                <a:r>
                  <a:rPr lang="en-US" sz="2000" kern="100">
                    <a:latin typeface="Calibri" panose="020F0502020204030204" pitchFamily="34" charset="0"/>
                    <a:ea typeface="Calibri" panose="020F0502020204030204" pitchFamily="34" charset="0"/>
                    <a:cs typeface="Calibri" panose="020F0502020204030204" pitchFamily="34" charset="0"/>
                  </a:rPr>
                  <a:t>  </a:t>
                </a:r>
                <a:r>
                  <a:rPr lang="en-US" sz="2000" kern="100">
                    <a:effectLst/>
                    <a:latin typeface="Calibri" panose="020F0502020204030204" pitchFamily="34" charset="0"/>
                    <a:ea typeface="Calibri" panose="020F0502020204030204" pitchFamily="34" charset="0"/>
                    <a:cs typeface="Calibri" panose="020F0502020204030204" pitchFamily="34" charset="0"/>
                  </a:rPr>
                  <a:t>The first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rows of data corresponding to the lowest predicted docking scores could be added to the training data set.</a:t>
                </a:r>
              </a:p>
              <a:p>
                <a:endParaRPr lang="en-US" sz="2000" kern="100">
                  <a:latin typeface="Calibri" panose="020F0502020204030204" pitchFamily="34" charset="0"/>
                  <a:ea typeface="Calibri" panose="020F0502020204030204" pitchFamily="34" charset="0"/>
                  <a:cs typeface="Calibri" panose="020F0502020204030204" pitchFamily="34" charset="0"/>
                </a:endParaRPr>
              </a:p>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rPr>
                  <a:t>Applications</a:t>
                </a:r>
                <a:endParaRPr lang="en-US" sz="2000" b="1" kern="1200" spc="15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20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Bayesian Docking-Score Predictor </a:t>
                </a:r>
                <a:r>
                  <a:rPr lang="en-US" sz="2000" kern="100">
                    <a:effectLst/>
                    <a:latin typeface="Calibri" panose="020F0502020204030204" pitchFamily="34" charset="0"/>
                    <a:ea typeface="Calibri" panose="020F0502020204030204" pitchFamily="34" charset="0"/>
                    <a:cs typeface="Calibri" panose="020F0502020204030204" pitchFamily="34" charset="0"/>
                  </a:rPr>
                  <a:t>may be used to predict, to estimate uncertainty, or in optimization of hyperparameters of other models. </a:t>
                </a:r>
              </a:p>
              <a:p>
                <a:pPr marL="285750" lvl="1"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A trained Bayesian Docking-Score Predictor could be used for developing a training data set of SMILES’s and docking scores of ligands for another predictor.</a:t>
                </a:r>
              </a:p>
              <a:p>
                <a:endParaRPr lang="en-US" sz="2000"/>
              </a:p>
            </p:txBody>
          </p:sp>
        </mc:Choice>
        <mc:Fallback xmlns="">
          <p:sp>
            <p:nvSpPr>
              <p:cNvPr id="3" name="TextBox 2">
                <a:extLst>
                  <a:ext uri="{FF2B5EF4-FFF2-40B4-BE49-F238E27FC236}">
                    <a16:creationId xmlns:a16="http://schemas.microsoft.com/office/drawing/2014/main" id="{09DFFE3C-3C0E-BB14-0643-AC14777D2493}"/>
                  </a:ext>
                </a:extLst>
              </p:cNvPr>
              <p:cNvSpPr txBox="1">
                <a:spLocks noRot="1" noChangeAspect="1" noMove="1" noResize="1" noEditPoints="1" noAdjustHandles="1" noChangeArrowheads="1" noChangeShapeType="1" noTextEdit="1"/>
              </p:cNvSpPr>
              <p:nvPr/>
            </p:nvSpPr>
            <p:spPr>
              <a:xfrm>
                <a:off x="4275117" y="473611"/>
                <a:ext cx="7576457" cy="5755422"/>
              </a:xfrm>
              <a:prstGeom prst="rect">
                <a:avLst/>
              </a:prstGeom>
              <a:blipFill>
                <a:blip r:embed="rId2"/>
                <a:stretch>
                  <a:fillRect l="-1207" t="-847" r="-1609"/>
                </a:stretch>
              </a:blipFill>
            </p:spPr>
            <p:txBody>
              <a:bodyPr/>
              <a:lstStyle/>
              <a:p>
                <a:r>
                  <a:rPr lang="en-US">
                    <a:noFill/>
                  </a:rPr>
                  <a:t> </a:t>
                </a:r>
              </a:p>
            </p:txBody>
          </p:sp>
        </mc:Fallback>
      </mc:AlternateContent>
    </p:spTree>
    <p:extLst>
      <p:ext uri="{BB962C8B-B14F-4D97-AF65-F5344CB8AC3E}">
        <p14:creationId xmlns:p14="http://schemas.microsoft.com/office/powerpoint/2010/main" val="14678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p:txBody>
          <a:bodyPr>
            <a:normAutofit/>
          </a:bodyPr>
          <a:lstStyle/>
          <a:p>
            <a:r>
              <a:rPr lang="en-US" sz="3200"/>
              <a:t>CONTENTS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21828" y="1860060"/>
            <a:ext cx="5431971" cy="3854940"/>
          </a:xfrm>
        </p:spPr>
        <p:txBody>
          <a:bodyPr>
            <a:normAutofit/>
          </a:bodyPr>
          <a:lstStyle/>
          <a:p>
            <a:pPr marL="285750" indent="-285750">
              <a:buFont typeface="Arial" panose="020B0604020202020204" pitchFamily="34" charset="0"/>
              <a:buChar char="•"/>
            </a:pPr>
            <a:r>
              <a:rPr lang="en-US" sz="2800"/>
              <a:t>INTRODUCTION</a:t>
            </a:r>
          </a:p>
          <a:p>
            <a:pPr marL="285750" indent="-285750">
              <a:buFont typeface="Arial" panose="020B0604020202020204" pitchFamily="34" charset="0"/>
              <a:buChar char="•"/>
            </a:pPr>
            <a:r>
              <a:rPr lang="en-US" sz="2800"/>
              <a:t>ABOUT DATA</a:t>
            </a:r>
          </a:p>
          <a:p>
            <a:pPr marL="285750" indent="-285750">
              <a:buFont typeface="Arial" panose="020B0604020202020204" pitchFamily="34" charset="0"/>
              <a:buChar char="•"/>
            </a:pPr>
            <a:r>
              <a:rPr lang="en-US" sz="2800"/>
              <a:t>METHODS</a:t>
            </a:r>
          </a:p>
          <a:p>
            <a:pPr marL="285750" indent="-285750">
              <a:buFont typeface="Arial" panose="020B0604020202020204" pitchFamily="34" charset="0"/>
              <a:buChar char="•"/>
            </a:pPr>
            <a:r>
              <a:rPr lang="en-US" sz="2800"/>
              <a:t>RESULTS</a:t>
            </a:r>
          </a:p>
          <a:p>
            <a:pPr marL="285750" indent="-285750">
              <a:buFont typeface="Arial" panose="020B0604020202020204" pitchFamily="34" charset="0"/>
              <a:buChar char="•"/>
            </a:pPr>
            <a:r>
              <a:rPr lang="en-US" sz="2800"/>
              <a:t>CONCLUSIONS</a:t>
            </a:r>
          </a:p>
          <a:p>
            <a:endParaRPr lang="en-US"/>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413065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D69-EAAD-9FB1-F7F5-58735AAB1129}"/>
              </a:ext>
            </a:extLst>
          </p:cNvPr>
          <p:cNvSpPr>
            <a:spLocks noGrp="1"/>
          </p:cNvSpPr>
          <p:nvPr>
            <p:ph type="title"/>
          </p:nvPr>
        </p:nvSpPr>
        <p:spPr>
          <a:xfrm>
            <a:off x="748740" y="4441412"/>
            <a:ext cx="4749536" cy="1325563"/>
          </a:xfrm>
        </p:spPr>
        <p:txBody>
          <a:bodyPr/>
          <a:lstStyle/>
          <a:p>
            <a:r>
              <a:rPr lang="en-US"/>
              <a:t>ACKNOWLEDGEMENTS</a:t>
            </a:r>
          </a:p>
        </p:txBody>
      </p:sp>
    </p:spTree>
    <p:extLst>
      <p:ext uri="{BB962C8B-B14F-4D97-AF65-F5344CB8AC3E}">
        <p14:creationId xmlns:p14="http://schemas.microsoft.com/office/powerpoint/2010/main" val="195220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9464615" y="6488669"/>
            <a:ext cx="1219200" cy="307777"/>
          </a:xfrm>
          <a:prstGeom prst="rect">
            <a:avLst/>
          </a:prstGeom>
          <a:noFill/>
        </p:spPr>
        <p:txBody>
          <a:bodyPr wrap="square" rtlCol="0">
            <a:spAutoFit/>
          </a:bodyPr>
          <a:lstStyle/>
          <a:p>
            <a:pPr algn="r"/>
            <a:r>
              <a:rPr lang="en-US">
                <a:solidFill>
                  <a:schemeClr val="bg1"/>
                </a:solidFill>
              </a:rPr>
              <a:t>Chapter 1</a:t>
            </a:r>
          </a:p>
        </p:txBody>
      </p:sp>
      <p:sp>
        <p:nvSpPr>
          <p:cNvPr id="9" name="Google Shape;89;p14">
            <a:extLst>
              <a:ext uri="{FF2B5EF4-FFF2-40B4-BE49-F238E27FC236}">
                <a16:creationId xmlns:a16="http://schemas.microsoft.com/office/drawing/2014/main" id="{83BCB5A2-BECD-4A69-8724-47E4DD78B725}"/>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Calibri"/>
              <a:ea typeface="Calibri"/>
              <a:cs typeface="Calibri"/>
              <a:sym typeface="Calibri"/>
            </a:endParaRPr>
          </a:p>
        </p:txBody>
      </p:sp>
      <p:sp>
        <p:nvSpPr>
          <p:cNvPr id="12" name="Title 1">
            <a:extLst>
              <a:ext uri="{FF2B5EF4-FFF2-40B4-BE49-F238E27FC236}">
                <a16:creationId xmlns:a16="http://schemas.microsoft.com/office/drawing/2014/main" id="{37ED901B-2982-4DE4-B403-597573DC6585}"/>
              </a:ext>
            </a:extLst>
          </p:cNvPr>
          <p:cNvSpPr>
            <a:spLocks noGrp="1"/>
          </p:cNvSpPr>
          <p:nvPr>
            <p:ph type="title"/>
          </p:nvPr>
        </p:nvSpPr>
        <p:spPr>
          <a:xfrm>
            <a:off x="190680" y="0"/>
            <a:ext cx="12001319" cy="1486442"/>
          </a:xfrm>
        </p:spPr>
        <p:txBody>
          <a:bodyPr/>
          <a:lstStyle/>
          <a:p>
            <a:r>
              <a:rPr lang="en-US" u="sng"/>
              <a:t>Project Deadlines:</a:t>
            </a:r>
            <a:endParaRPr lang="en-US"/>
          </a:p>
        </p:txBody>
      </p:sp>
      <p:sp>
        <p:nvSpPr>
          <p:cNvPr id="2" name="TextBox 1">
            <a:extLst>
              <a:ext uri="{FF2B5EF4-FFF2-40B4-BE49-F238E27FC236}">
                <a16:creationId xmlns:a16="http://schemas.microsoft.com/office/drawing/2014/main" id="{863F4BB8-FE24-4B37-ACCE-883B8F23F5A0}"/>
              </a:ext>
            </a:extLst>
          </p:cNvPr>
          <p:cNvSpPr txBox="1"/>
          <p:nvPr/>
        </p:nvSpPr>
        <p:spPr>
          <a:xfrm>
            <a:off x="410224" y="1191559"/>
            <a:ext cx="11120144" cy="3693319"/>
          </a:xfrm>
          <a:prstGeom prst="rect">
            <a:avLst/>
          </a:prstGeom>
          <a:noFill/>
        </p:spPr>
        <p:txBody>
          <a:bodyPr wrap="square" rtlCol="0">
            <a:spAutoFit/>
          </a:bodyPr>
          <a:lstStyle/>
          <a:p>
            <a:r>
              <a:rPr lang="en-US" sz="2400"/>
              <a:t>Video of presentation (record with Zoom or similar, then submit via MS Teams)</a:t>
            </a:r>
          </a:p>
          <a:p>
            <a:pPr marL="285750" indent="-285750">
              <a:buFontTx/>
              <a:buChar char="-"/>
            </a:pPr>
            <a:endParaRPr lang="en-US" sz="2400"/>
          </a:p>
          <a:p>
            <a:r>
              <a:rPr lang="en-US" sz="2400"/>
              <a:t>No Report or other material needs to be handed in.</a:t>
            </a:r>
          </a:p>
          <a:p>
            <a:endParaRPr lang="en-US" sz="2400"/>
          </a:p>
          <a:p>
            <a:r>
              <a:rPr lang="en-US" sz="2400" b="1"/>
              <a:t>Presentation Sections:</a:t>
            </a:r>
          </a:p>
          <a:p>
            <a:endParaRPr lang="en-US" sz="2400"/>
          </a:p>
          <a:p>
            <a:pPr marL="285750" indent="-285750">
              <a:buFontTx/>
              <a:buChar char="-"/>
            </a:pPr>
            <a:r>
              <a:rPr lang="en-US" sz="1800"/>
              <a:t>Introduction (state your problem, overview, table of contents)</a:t>
            </a:r>
          </a:p>
          <a:p>
            <a:pPr marL="285750" lvl="1" indent="-285750">
              <a:buFontTx/>
              <a:buChar char="-"/>
            </a:pPr>
            <a:r>
              <a:rPr lang="en-US" sz="1800"/>
              <a:t>Methods (what you did, algorithms uses)</a:t>
            </a:r>
          </a:p>
          <a:p>
            <a:pPr marL="285750" lvl="1" indent="-285750">
              <a:buFontTx/>
              <a:buChar char="-"/>
            </a:pPr>
            <a:r>
              <a:rPr lang="en-US" sz="1800"/>
              <a:t>Results (output of your work.  Lots of plots, little ‘commentary’)</a:t>
            </a:r>
          </a:p>
          <a:p>
            <a:pPr marL="285750" lvl="1" indent="-285750">
              <a:buFontTx/>
              <a:buChar char="-"/>
            </a:pPr>
            <a:r>
              <a:rPr lang="en-US" sz="1800"/>
              <a:t>Conclusions (what to you conclude?  What worked and what didn’t.  Surprises.  Things you would change or do in the future.  Advice.)</a:t>
            </a:r>
          </a:p>
        </p:txBody>
      </p:sp>
      <p:pic>
        <p:nvPicPr>
          <p:cNvPr id="4" name="Picture 3">
            <a:extLst>
              <a:ext uri="{FF2B5EF4-FFF2-40B4-BE49-F238E27FC236}">
                <a16:creationId xmlns:a16="http://schemas.microsoft.com/office/drawing/2014/main" id="{E2FB6A40-CF76-402E-82CF-DCFF52342E26}"/>
              </a:ext>
            </a:extLst>
          </p:cNvPr>
          <p:cNvPicPr>
            <a:picLocks noChangeAspect="1"/>
          </p:cNvPicPr>
          <p:nvPr/>
        </p:nvPicPr>
        <p:blipFill rotWithShape="1">
          <a:blip r:embed="rId2"/>
          <a:srcRect b="76021"/>
          <a:stretch/>
        </p:blipFill>
        <p:spPr>
          <a:xfrm>
            <a:off x="272880" y="5201054"/>
            <a:ext cx="11394831" cy="609701"/>
          </a:xfrm>
          <a:prstGeom prst="rect">
            <a:avLst/>
          </a:prstGeom>
          <a:ln>
            <a:noFill/>
          </a:ln>
          <a:effectLst>
            <a:outerShdw blurRad="292100" dist="139700" dir="2700000" algn="tl" rotWithShape="0">
              <a:srgbClr val="333333">
                <a:alpha val="65000"/>
              </a:srgbClr>
            </a:outerShdw>
          </a:effectLst>
        </p:spPr>
      </p:pic>
      <p:pic>
        <p:nvPicPr>
          <p:cNvPr id="3" name="Picture 4" descr="UVA School of Data Science Launch - YouTube">
            <a:extLst>
              <a:ext uri="{FF2B5EF4-FFF2-40B4-BE49-F238E27FC236}">
                <a16:creationId xmlns:a16="http://schemas.microsoft.com/office/drawing/2014/main" id="{288D5839-F5D1-3EC5-F8C0-B47288FDFB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9;p14">
            <a:extLst>
              <a:ext uri="{FF2B5EF4-FFF2-40B4-BE49-F238E27FC236}">
                <a16:creationId xmlns:a16="http://schemas.microsoft.com/office/drawing/2014/main" id="{E257F7F7-CEC5-42A1-B495-DADAB745405B}"/>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lvl="0"/>
            <a:endParaRPr sz="1800">
              <a:solidFill>
                <a:schemeClr val="bg1"/>
              </a:solidFill>
              <a:latin typeface="Calibri"/>
              <a:ea typeface="Calibri"/>
              <a:cs typeface="Calibri"/>
              <a:sym typeface="Calibri"/>
            </a:endParaRPr>
          </a:p>
        </p:txBody>
      </p:sp>
      <p:pic>
        <p:nvPicPr>
          <p:cNvPr id="2" name="Picture 4" descr="UVA School of Data Science Launch - YouTube">
            <a:extLst>
              <a:ext uri="{FF2B5EF4-FFF2-40B4-BE49-F238E27FC236}">
                <a16:creationId xmlns:a16="http://schemas.microsoft.com/office/drawing/2014/main" id="{7677E69C-E77B-394A-2832-C189D9C4E1E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29E4306-7BF6-758D-5A3F-280BD0D70BC0}"/>
              </a:ext>
            </a:extLst>
          </p:cNvPr>
          <p:cNvSpPr>
            <a:spLocks noGrp="1"/>
          </p:cNvSpPr>
          <p:nvPr>
            <p:ph type="title"/>
          </p:nvPr>
        </p:nvSpPr>
        <p:spPr>
          <a:xfrm>
            <a:off x="838200" y="365125"/>
            <a:ext cx="10515600" cy="1325563"/>
          </a:xfrm>
        </p:spPr>
        <p:txBody>
          <a:bodyPr/>
          <a:lstStyle/>
          <a:p>
            <a:r>
              <a:rPr lang="en-US"/>
              <a:t>Drug Discovery Process</a:t>
            </a:r>
          </a:p>
        </p:txBody>
      </p:sp>
      <p:graphicFrame>
        <p:nvGraphicFramePr>
          <p:cNvPr id="4" name="Diagram 3">
            <a:extLst>
              <a:ext uri="{FF2B5EF4-FFF2-40B4-BE49-F238E27FC236}">
                <a16:creationId xmlns:a16="http://schemas.microsoft.com/office/drawing/2014/main" id="{292448E1-49F7-083C-BF56-A21DDD97E12E}"/>
              </a:ext>
            </a:extLst>
          </p:cNvPr>
          <p:cNvGraphicFramePr/>
          <p:nvPr>
            <p:extLst>
              <p:ext uri="{D42A27DB-BD31-4B8C-83A1-F6EECF244321}">
                <p14:modId xmlns:p14="http://schemas.microsoft.com/office/powerpoint/2010/main" val="2998873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BE895CA2-7727-1F80-1F54-FA36515B6F25}"/>
              </a:ext>
            </a:extLst>
          </p:cNvPr>
          <p:cNvSpPr txBox="1"/>
          <p:nvPr/>
        </p:nvSpPr>
        <p:spPr>
          <a:xfrm>
            <a:off x="7641125" y="805758"/>
            <a:ext cx="3395481" cy="954107"/>
          </a:xfrm>
          <a:prstGeom prst="rect">
            <a:avLst/>
          </a:prstGeom>
          <a:noFill/>
        </p:spPr>
        <p:txBody>
          <a:bodyPr wrap="none" rtlCol="0">
            <a:spAutoFit/>
          </a:bodyPr>
          <a:lstStyle/>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spTree>
    <p:extLst>
      <p:ext uri="{BB962C8B-B14F-4D97-AF65-F5344CB8AC3E}">
        <p14:creationId xmlns:p14="http://schemas.microsoft.com/office/powerpoint/2010/main" val="210851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F68D-4252-C5B4-5A4A-C1525BC8274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A946688-BAAF-B1B4-EB86-082ECE19CD2D}"/>
              </a:ext>
            </a:extLst>
          </p:cNvPr>
          <p:cNvPicPr>
            <a:picLocks noChangeAspect="1"/>
          </p:cNvPicPr>
          <p:nvPr/>
        </p:nvPicPr>
        <p:blipFill>
          <a:blip r:embed="rId2"/>
          <a:stretch>
            <a:fillRect/>
          </a:stretch>
        </p:blipFill>
        <p:spPr>
          <a:xfrm>
            <a:off x="1050015" y="1825625"/>
            <a:ext cx="3797495" cy="3962604"/>
          </a:xfrm>
          <a:prstGeom prst="rect">
            <a:avLst/>
          </a:prstGeom>
        </p:spPr>
      </p:pic>
      <p:pic>
        <p:nvPicPr>
          <p:cNvPr id="7" name="Picture 6">
            <a:extLst>
              <a:ext uri="{FF2B5EF4-FFF2-40B4-BE49-F238E27FC236}">
                <a16:creationId xmlns:a16="http://schemas.microsoft.com/office/drawing/2014/main" id="{64A7AE3C-412A-474E-2020-092F39F6F511}"/>
              </a:ext>
            </a:extLst>
          </p:cNvPr>
          <p:cNvPicPr>
            <a:picLocks noChangeAspect="1"/>
          </p:cNvPicPr>
          <p:nvPr/>
        </p:nvPicPr>
        <p:blipFill>
          <a:blip r:embed="rId3"/>
          <a:stretch>
            <a:fillRect/>
          </a:stretch>
        </p:blipFill>
        <p:spPr>
          <a:xfrm>
            <a:off x="4635425" y="2311342"/>
            <a:ext cx="2921150" cy="2235315"/>
          </a:xfrm>
          <a:prstGeom prst="rect">
            <a:avLst/>
          </a:prstGeom>
        </p:spPr>
      </p:pic>
      <p:pic>
        <p:nvPicPr>
          <p:cNvPr id="9" name="Picture 8">
            <a:extLst>
              <a:ext uri="{FF2B5EF4-FFF2-40B4-BE49-F238E27FC236}">
                <a16:creationId xmlns:a16="http://schemas.microsoft.com/office/drawing/2014/main" id="{60DD4B4C-DB06-F4CC-524F-CC1232FE7640}"/>
              </a:ext>
            </a:extLst>
          </p:cNvPr>
          <p:cNvPicPr>
            <a:picLocks noChangeAspect="1"/>
          </p:cNvPicPr>
          <p:nvPr/>
        </p:nvPicPr>
        <p:blipFill>
          <a:blip r:embed="rId4"/>
          <a:stretch>
            <a:fillRect/>
          </a:stretch>
        </p:blipFill>
        <p:spPr>
          <a:xfrm>
            <a:off x="196944" y="4241139"/>
            <a:ext cx="3016405" cy="2463927"/>
          </a:xfrm>
          <a:prstGeom prst="rect">
            <a:avLst/>
          </a:prstGeom>
        </p:spPr>
      </p:pic>
      <p:pic>
        <p:nvPicPr>
          <p:cNvPr id="10" name="Picture 9">
            <a:extLst>
              <a:ext uri="{FF2B5EF4-FFF2-40B4-BE49-F238E27FC236}">
                <a16:creationId xmlns:a16="http://schemas.microsoft.com/office/drawing/2014/main" id="{401BD16E-4D79-90CB-92E4-F1FD0B134757}"/>
              </a:ext>
            </a:extLst>
          </p:cNvPr>
          <p:cNvPicPr>
            <a:picLocks noChangeAspect="1"/>
          </p:cNvPicPr>
          <p:nvPr/>
        </p:nvPicPr>
        <p:blipFill>
          <a:blip r:embed="rId5"/>
          <a:stretch>
            <a:fillRect/>
          </a:stretch>
        </p:blipFill>
        <p:spPr>
          <a:xfrm>
            <a:off x="8421746" y="703843"/>
            <a:ext cx="3411082" cy="259434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7ED765-CF30-C8D4-803C-111DEE74569E}"/>
              </a:ext>
            </a:extLst>
          </p:cNvPr>
          <p:cNvPicPr>
            <a:picLocks noChangeAspect="1"/>
          </p:cNvPicPr>
          <p:nvPr/>
        </p:nvPicPr>
        <p:blipFill>
          <a:blip r:embed="rId6"/>
          <a:stretch>
            <a:fillRect/>
          </a:stretch>
        </p:blipFill>
        <p:spPr>
          <a:xfrm>
            <a:off x="9454660" y="3428999"/>
            <a:ext cx="2057506" cy="1752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203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INTRODUCTION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66750"/>
            <a:ext cx="5434119" cy="504825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CHALLENGES: Big Data</a:t>
            </a:r>
          </a:p>
          <a:p>
            <a:r>
              <a:rPr lang="en-US" sz="2800">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3</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07885" y="1830747"/>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Tree>
    <p:extLst>
      <p:ext uri="{BB962C8B-B14F-4D97-AF65-F5344CB8AC3E}">
        <p14:creationId xmlns:p14="http://schemas.microsoft.com/office/powerpoint/2010/main" val="28302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69680" y="666750"/>
            <a:ext cx="5384119" cy="5048250"/>
          </a:xfrm>
        </p:spPr>
        <p:txBody>
          <a:bodyPr>
            <a:normAutofit/>
          </a:bodyPr>
          <a:lstStyle/>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CHALLENGES: Big Data</a:t>
            </a:r>
          </a:p>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4</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91968" y="4320693"/>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
        <p:nvSpPr>
          <p:cNvPr id="7" name="TextBox 6">
            <a:extLst>
              <a:ext uri="{FF2B5EF4-FFF2-40B4-BE49-F238E27FC236}">
                <a16:creationId xmlns:a16="http://schemas.microsoft.com/office/drawing/2014/main" id="{81E46195-2927-259E-0A5A-13243B18682B}"/>
              </a:ext>
            </a:extLst>
          </p:cNvPr>
          <p:cNvSpPr txBox="1"/>
          <p:nvPr/>
        </p:nvSpPr>
        <p:spPr>
          <a:xfrm>
            <a:off x="5919680" y="2590710"/>
            <a:ext cx="5384119" cy="4154984"/>
          </a:xfrm>
          <a:prstGeom prst="rect">
            <a:avLst/>
          </a:prstGeom>
          <a:solidFill>
            <a:schemeClr val="bg1"/>
          </a:solidFill>
        </p:spPr>
        <p:txBody>
          <a:bodyPr wrap="square" rtlCol="0">
            <a:spAutoFit/>
          </a:bodyPr>
          <a:lstStyle/>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Bayesian ML models help scale up drug discovery process by predicting docking score efficiently with uncertainty analysis</a:t>
            </a:r>
          </a:p>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Saves money and time by accelerating the process, hopefully that leads to cheaper and faster treatment available for patients</a:t>
            </a:r>
          </a:p>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This project won’t solve the big problems but could contribute to a small piece in drug discovery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116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GOAL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19124"/>
                <a:ext cx="5493145" cy="590550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GOAL: </a:t>
                </a:r>
                <a:r>
                  <a:rPr lang="en-US" sz="2800" b="1">
                    <a:solidFill>
                      <a:srgbClr val="ED7D31"/>
                    </a:solidFill>
                    <a:latin typeface="Calibri" panose="020F0502020204030204" pitchFamily="34" charset="0"/>
                    <a:ea typeface="Calibri" panose="020F0502020204030204" pitchFamily="34" charset="0"/>
                    <a:cs typeface="Calibri" panose="020F0502020204030204" pitchFamily="34" charset="0"/>
                  </a:rPr>
                  <a:t>Predicting docking scores</a:t>
                </a:r>
              </a:p>
              <a:p>
                <a:pPr marL="457200" indent="-457200">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A docking score is a change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in the molar Gibbs free energy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of a compound </a:t>
                </a:r>
                <a:r>
                  <a:rPr lang="en-US" sz="2800">
                    <a:latin typeface="Calibri" panose="020F0502020204030204" pitchFamily="34" charset="0"/>
                    <a:ea typeface="Calibri" panose="020F0502020204030204" pitchFamily="34" charset="0"/>
                    <a:cs typeface="Calibri" panose="020F0502020204030204" pitchFamily="34" charset="0"/>
                  </a:rPr>
                  <a:t>in kilocalories per mole</a:t>
                </a:r>
              </a:p>
              <a:p>
                <a:pPr marL="457200" indent="-457200">
                  <a:lnSpc>
                    <a:spcPct val="110000"/>
                  </a:lnSpc>
                  <a:spcAft>
                    <a:spcPts val="600"/>
                  </a:spcAft>
                  <a:buFont typeface="Arial" panose="020B0604020202020204" pitchFamily="34" charset="0"/>
                  <a:buChar char="•"/>
                </a:pPr>
                <a14:m>
                  <m:oMath xmlns:m="http://schemas.openxmlformats.org/officeDocument/2006/math">
                    <m:r>
                      <a:rPr lang="en-US" sz="2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600" i="1" smtClean="0">
                        <a:effectLst/>
                        <a:latin typeface="Cambria Math" panose="02040503050406030204" pitchFamily="18" charset="0"/>
                        <a:ea typeface="Calibri" panose="020F0502020204030204" pitchFamily="34" charset="0"/>
                        <a:cs typeface="Times New Roman" panose="02020603050405020304" pitchFamily="18" charset="0"/>
                      </a:rPr>
                      <m:t>15 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amazing and </a:t>
                </a:r>
                <a14:m>
                  <m:oMath xmlns:m="http://schemas.openxmlformats.org/officeDocument/2006/math">
                    <m:r>
                      <a:rPr lang="en-US" sz="2600" i="1">
                        <a:effectLst/>
                        <a:latin typeface="Cambria Math" panose="02040503050406030204" pitchFamily="18" charset="0"/>
                        <a:ea typeface="Yu Mincho" panose="02020400000000000000" pitchFamily="18" charset="-128"/>
                        <a:cs typeface="Times New Roman" panose="02020603050405020304" pitchFamily="18" charset="0"/>
                      </a:rPr>
                      <m:t>−9 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okay</a:t>
                </a:r>
              </a:p>
              <a:p>
                <a:pPr marL="457200" indent="-457200">
                  <a:lnSpc>
                    <a:spcPct val="110000"/>
                  </a:lnSpc>
                  <a:spcAft>
                    <a:spcPts val="600"/>
                  </a:spcAft>
                  <a:buFont typeface="Arial" panose="020B0604020202020204" pitchFamily="34" charset="0"/>
                  <a:buChar char="•"/>
                </a:pPr>
                <a:r>
                  <a:rPr lang="en-US" sz="2600">
                    <a:latin typeface="Calibri" panose="020F0502020204030204" pitchFamily="34" charset="0"/>
                    <a:ea typeface="Calibri" panose="020F0502020204030204" pitchFamily="34" charset="0"/>
                    <a:cs typeface="Calibri" panose="020F0502020204030204" pitchFamily="34" charset="0"/>
                  </a:rPr>
                  <a:t>Smaller is better</a:t>
                </a: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919680" y="619124"/>
                <a:ext cx="5493145" cy="5905500"/>
              </a:xfrm>
              <a:blipFill>
                <a:blip r:embed="rId3"/>
                <a:stretch>
                  <a:fillRect l="-2220" r="-1887"/>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5</a:t>
            </a:fld>
            <a:endParaRPr lang="en-US"/>
          </a:p>
        </p:txBody>
      </p:sp>
      <p:pic>
        <p:nvPicPr>
          <p:cNvPr id="5" name="Picture 4" descr="A diagram of a black object&#10;&#10;Description automatically generated with medium confidence">
            <a:extLst>
              <a:ext uri="{FF2B5EF4-FFF2-40B4-BE49-F238E27FC236}">
                <a16:creationId xmlns:a16="http://schemas.microsoft.com/office/drawing/2014/main" id="{933BF762-2549-E0CF-EB47-F3A3DB2E3A58}"/>
              </a:ext>
            </a:extLst>
          </p:cNvPr>
          <p:cNvPicPr>
            <a:picLocks noChangeAspect="1"/>
          </p:cNvPicPr>
          <p:nvPr/>
        </p:nvPicPr>
        <p:blipFill>
          <a:blip r:embed="rId4"/>
          <a:stretch>
            <a:fillRect/>
          </a:stretch>
        </p:blipFill>
        <p:spPr>
          <a:xfrm>
            <a:off x="451262" y="1162911"/>
            <a:ext cx="5249716" cy="348338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10CAFE6-FB88-274A-B542-4AC07DB0B962}"/>
              </a:ext>
            </a:extLst>
          </p:cNvPr>
          <p:cNvSpPr txBox="1"/>
          <p:nvPr/>
        </p:nvSpPr>
        <p:spPr>
          <a:xfrm>
            <a:off x="0" y="6524624"/>
            <a:ext cx="4722768" cy="307777"/>
          </a:xfrm>
          <a:prstGeom prst="rect">
            <a:avLst/>
          </a:prstGeom>
          <a:noFill/>
        </p:spPr>
        <p:txBody>
          <a:bodyPr wrap="none" rtlCol="0">
            <a:spAutoFit/>
          </a:bodyPr>
          <a:lstStyle/>
          <a:p>
            <a:r>
              <a:rPr lang="en-US"/>
              <a:t>Source: https://en.wikipedia.org/wiki/Docking_(molecular)</a:t>
            </a:r>
          </a:p>
        </p:txBody>
      </p:sp>
    </p:spTree>
    <p:extLst>
      <p:ext uri="{BB962C8B-B14F-4D97-AF65-F5344CB8AC3E}">
        <p14:creationId xmlns:p14="http://schemas.microsoft.com/office/powerpoint/2010/main" val="250939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ABOUT DATA</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474525" y="224798"/>
            <a:ext cx="6261588" cy="5610224"/>
          </a:xfrm>
        </p:spPr>
        <p:txBody>
          <a:bodyPr>
            <a:noAutofit/>
          </a:bodyPr>
          <a:lstStyle/>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7JXQ protein target may cause lung, breast, or other cancers.</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set is associated with one site on 7JXQ protein at which ligands bind.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There is one ligand per row, one row per ligand.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raw data set has 2,121,226 observations and each with a docking score and SMILES</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 </a:t>
            </a:r>
            <a:r>
              <a:rPr lang="en-US" sz="2400" b="1" dirty="0">
                <a:solidFill>
                  <a:srgbClr val="ED7D31"/>
                </a:solidFill>
                <a:latin typeface="Calibri" panose="020F0502020204030204" pitchFamily="34" charset="0"/>
                <a:ea typeface="Calibri" panose="020F0502020204030204" pitchFamily="34" charset="0"/>
                <a:cs typeface="Calibri" panose="020F0502020204030204" pitchFamily="34" charset="0"/>
              </a:rPr>
              <a:t>SMILES</a:t>
            </a:r>
            <a:r>
              <a:rPr lang="en-US" sz="2400"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(Simplified Molecular-Input Line-Entry System) is a line notation for a chemical structure.</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We use SMILES to predict docking scores.</a:t>
            </a: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aseline="300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6</a:t>
            </a:fld>
            <a:endParaRPr lang="en-US"/>
          </a:p>
        </p:txBody>
      </p:sp>
      <p:sp>
        <p:nvSpPr>
          <p:cNvPr id="7" name="TextBox 6">
            <a:extLst>
              <a:ext uri="{FF2B5EF4-FFF2-40B4-BE49-F238E27FC236}">
                <a16:creationId xmlns:a16="http://schemas.microsoft.com/office/drawing/2014/main" id="{F10CAFE6-FB88-274A-B542-4AC07DB0B962}"/>
              </a:ext>
            </a:extLst>
          </p:cNvPr>
          <p:cNvSpPr txBox="1"/>
          <p:nvPr/>
        </p:nvSpPr>
        <p:spPr>
          <a:xfrm>
            <a:off x="0" y="6524624"/>
            <a:ext cx="6683240" cy="307777"/>
          </a:xfrm>
          <a:prstGeom prst="rect">
            <a:avLst/>
          </a:prstGeom>
          <a:noFill/>
        </p:spPr>
        <p:txBody>
          <a:bodyPr wrap="none" rtlCol="0">
            <a:spAutoFit/>
          </a:bodyPr>
          <a:lstStyle/>
          <a:p>
            <a:r>
              <a:rPr lang="en-US"/>
              <a:t>Source: https://en.wikipedia.org/wiki/Simplified_molecular-input_line-entry_system</a:t>
            </a:r>
          </a:p>
        </p:txBody>
      </p:sp>
      <p:pic>
        <p:nvPicPr>
          <p:cNvPr id="30" name="Picture 29">
            <a:extLst>
              <a:ext uri="{FF2B5EF4-FFF2-40B4-BE49-F238E27FC236}">
                <a16:creationId xmlns:a16="http://schemas.microsoft.com/office/drawing/2014/main" id="{21BE8DCD-75F5-AA26-67B1-AA20B57C0A5E}"/>
              </a:ext>
            </a:extLst>
          </p:cNvPr>
          <p:cNvPicPr>
            <a:picLocks noChangeAspect="1"/>
          </p:cNvPicPr>
          <p:nvPr/>
        </p:nvPicPr>
        <p:blipFill>
          <a:blip r:embed="rId3"/>
          <a:stretch>
            <a:fillRect/>
          </a:stretch>
        </p:blipFill>
        <p:spPr>
          <a:xfrm>
            <a:off x="207134" y="417441"/>
            <a:ext cx="4441066" cy="191718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93433A93-751C-3D3F-66EA-ABC9790E9BBD}"/>
              </a:ext>
            </a:extLst>
          </p:cNvPr>
          <p:cNvPicPr>
            <a:picLocks noChangeAspect="1"/>
          </p:cNvPicPr>
          <p:nvPr/>
        </p:nvPicPr>
        <p:blipFill>
          <a:blip r:embed="rId4"/>
          <a:stretch>
            <a:fillRect/>
          </a:stretch>
        </p:blipFill>
        <p:spPr>
          <a:xfrm>
            <a:off x="2427667" y="2502897"/>
            <a:ext cx="2393715" cy="1831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583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METHODS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7</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7C48E34-EA37-CD6C-5D64-32E0FA1CEE64}"/>
                  </a:ext>
                </a:extLst>
              </p:cNvPr>
              <p:cNvSpPr txBox="1"/>
              <p:nvPr/>
            </p:nvSpPr>
            <p:spPr>
              <a:xfrm>
                <a:off x="3806456" y="380999"/>
                <a:ext cx="7963786" cy="5447645"/>
              </a:xfrm>
              <a:prstGeom prst="rect">
                <a:avLst/>
              </a:prstGeom>
              <a:noFill/>
            </p:spPr>
            <p:txBody>
              <a:bodyPr wrap="square" rtlCol="0">
                <a:spAutoFit/>
              </a:bodyPr>
              <a:lstStyle/>
              <a:p>
                <a:pPr>
                  <a:spcAft>
                    <a:spcPts val="600"/>
                  </a:spcAft>
                </a:pPr>
                <a:r>
                  <a:rPr lang="en-US" sz="2000" b="1" dirty="0">
                    <a:solidFill>
                      <a:srgbClr val="ED7D31"/>
                    </a:solidFill>
                    <a:latin typeface="Calibri" panose="020F0502020204030204" pitchFamily="34" charset="0"/>
                    <a:ea typeface="Calibri" panose="020F0502020204030204" pitchFamily="34" charset="0"/>
                    <a:cs typeface="Calibri" panose="020F0502020204030204" pitchFamily="34" charset="0"/>
                  </a:rPr>
                  <a:t>Bayesian Docking-Score Predictor</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Bayesian Docking-Score Predictor receives many SMILES of  ligands and provides docking scores that approximately predict the binding affinity between two molecules.</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We use Python package </a:t>
                </a:r>
                <a:r>
                  <a:rPr lang="en-US" sz="1800" kern="100" dirty="0" err="1">
                    <a:latin typeface="Courier New" panose="02070309020205020404" pitchFamily="49" charset="0"/>
                    <a:ea typeface="Yu Mincho" panose="02020400000000000000" pitchFamily="18" charset="-128"/>
                    <a:cs typeface="Times New Roman" panose="02020603050405020304" pitchFamily="18" charset="0"/>
                  </a:rPr>
                  <a:t>rdkit</a:t>
                </a:r>
                <a:r>
                  <a:rPr lang="en-US" sz="1800" dirty="0">
                    <a:latin typeface="Calibri" panose="020F0502020204030204" pitchFamily="34" charset="0"/>
                    <a:ea typeface="Calibri" panose="020F0502020204030204" pitchFamily="34" charset="0"/>
                    <a:cs typeface="Calibri" panose="020F0502020204030204" pitchFamily="34" charset="0"/>
                  </a:rPr>
                  <a:t> to convert over 2 million SMILES's into molecules and molecules into hashed Morgan fingerprints each with 1024 bits</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A hashed Morgan fingerprint is a vector of numbers of substructures of molecules</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Predictive models trained with:</a:t>
                </a:r>
              </a:p>
              <a:p>
                <a:pPr lvl="8">
                  <a:buClr>
                    <a:srgbClr val="ED7D31"/>
                  </a:buClr>
                  <a:tabLst>
                    <a:tab pos="182880" algn="l"/>
                  </a:tabLst>
                </a:pPr>
                <a:r>
                  <a:rPr lang="en-US" sz="1800" dirty="0">
                    <a:latin typeface="Calibri" panose="020F0502020204030204" pitchFamily="34" charset="0"/>
                    <a:ea typeface="Calibri" panose="020F0502020204030204" pitchFamily="34" charset="0"/>
                    <a:cs typeface="Calibri" panose="020F0502020204030204" pitchFamily="34" charset="0"/>
                  </a:rPr>
                  <a:t>	- Bayesian Additive Regression Trees (BART)</a:t>
                </a:r>
              </a:p>
              <a:p>
                <a:pPr lvl="3">
                  <a:spcAft>
                    <a:spcPts val="600"/>
                  </a:spcAft>
                  <a:buClr>
                    <a:srgbClr val="ED7D31"/>
                  </a:buClr>
                  <a:tabLst>
                    <a:tab pos="182880" algn="l"/>
                  </a:tabLst>
                </a:pPr>
                <a:r>
                  <a:rPr lang="en-US" sz="1800" dirty="0">
                    <a:latin typeface="Calibri" panose="020F0502020204030204" pitchFamily="34" charset="0"/>
                    <a:ea typeface="Calibri" panose="020F0502020204030204" pitchFamily="34" charset="0"/>
                    <a:cs typeface="Calibri" panose="020F0502020204030204" pitchFamily="34" charset="0"/>
                  </a:rPr>
                  <a:t>	- Bayesian Neural Network (BNN)</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Sampling: </a:t>
                </a:r>
              </a:p>
              <a:p>
                <a:pPr marL="0" marR="0">
                  <a:spcBef>
                    <a:spcPts val="0"/>
                  </a:spcBef>
                  <a:spcAft>
                    <a:spcPts val="0"/>
                  </a:spcAft>
                </a:pPr>
                <a:r>
                  <a:rPr lang="en-US" sz="1800" dirty="0">
                    <a:latin typeface="Calibri" panose="020F0502020204030204" pitchFamily="34" charset="0"/>
                    <a:ea typeface="Calibri" panose="020F0502020204030204" pitchFamily="34" charset="0"/>
                    <a:cs typeface="Calibri" panose="020F0502020204030204" pitchFamily="34" charset="0"/>
                  </a:rPr>
                  <a:t>  - </a:t>
                </a:r>
                <a:r>
                  <a:rPr lang="en-US" sz="1800" kern="100" dirty="0" err="1">
                    <a:effectLst/>
                    <a:latin typeface="Courier New" panose="02070309020205020404" pitchFamily="49" charset="0"/>
                    <a:ea typeface="Yu Mincho" panose="02020400000000000000" pitchFamily="18" charset="-128"/>
                    <a:cs typeface="Times New Roman" panose="02020603050405020304" pitchFamily="18" charset="0"/>
                  </a:rPr>
                  <a:t>pymc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Calibri" panose="020F0502020204030204" pitchFamily="34" charset="0"/>
                  </a:rPr>
                  <a:t>to sample testing values of </a:t>
                </a:r>
                <a14:m>
                  <m:oMath xmlns:m="http://schemas.openxmlformats.org/officeDocument/2006/math">
                    <m:acc>
                      <m:accPr>
                        <m:chr m:val="̂"/>
                        <m:ctrlPr>
                          <a:rPr lang="en-US" sz="18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18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1800" kern="100" dirty="0">
                    <a:effectLst/>
                    <a:latin typeface="Calibri" panose="020F0502020204030204" pitchFamily="34" charset="0"/>
                    <a:ea typeface="Calibri" panose="020F0502020204030204" pitchFamily="34" charset="0"/>
                    <a:cs typeface="Calibri" panose="020F0502020204030204" pitchFamily="34" charset="0"/>
                  </a:rPr>
                  <a:t> from the posterior predictive probability density distribution</a:t>
                </a:r>
                <a:endParaRPr lang="en-US" sz="1800" dirty="0">
                  <a:latin typeface="Calibri" panose="020F0502020204030204" pitchFamily="34" charset="0"/>
                  <a:ea typeface="Calibri" panose="020F0502020204030204" pitchFamily="34" charset="0"/>
                  <a:cs typeface="Calibri" panose="020F0502020204030204" pitchFamily="34" charset="0"/>
                </a:endParaRPr>
              </a:p>
              <a:p>
                <a:pPr lvl="1">
                  <a:spcAft>
                    <a:spcPts val="600"/>
                  </a:spcAft>
                </a:pPr>
                <a:r>
                  <a:rPr lang="en-US" sz="1800" dirty="0">
                    <a:latin typeface="Calibri" panose="020F0502020204030204" pitchFamily="34" charset="0"/>
                    <a:ea typeface="Calibri" panose="020F0502020204030204" pitchFamily="34" charset="0"/>
                    <a:cs typeface="Calibri" panose="020F0502020204030204" pitchFamily="34" charset="0"/>
                  </a:rPr>
                  <a:t>  - No U-Turn Sampling (NUTS) is used to train the predictive models</a:t>
                </a:r>
              </a:p>
              <a:p>
                <a:pPr marL="342900" indent="-342900">
                  <a:spcAft>
                    <a:spcPts val="6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Visualization: Trace plots, Plots Of Posterior Predictive Check, Gains curves, Decile-Wise Lift Charts, Density Plots and data frames </a:t>
                </a:r>
              </a:p>
            </p:txBody>
          </p:sp>
        </mc:Choice>
        <mc:Fallback>
          <p:sp>
            <p:nvSpPr>
              <p:cNvPr id="9" name="TextBox 8">
                <a:extLst>
                  <a:ext uri="{FF2B5EF4-FFF2-40B4-BE49-F238E27FC236}">
                    <a16:creationId xmlns:a16="http://schemas.microsoft.com/office/drawing/2014/main" id="{47C48E34-EA37-CD6C-5D64-32E0FA1CEE64}"/>
                  </a:ext>
                </a:extLst>
              </p:cNvPr>
              <p:cNvSpPr txBox="1">
                <a:spLocks noRot="1" noChangeAspect="1" noMove="1" noResize="1" noEditPoints="1" noAdjustHandles="1" noChangeArrowheads="1" noChangeShapeType="1" noTextEdit="1"/>
              </p:cNvSpPr>
              <p:nvPr/>
            </p:nvSpPr>
            <p:spPr>
              <a:xfrm>
                <a:off x="3806456" y="380999"/>
                <a:ext cx="7963786" cy="5447645"/>
              </a:xfrm>
              <a:prstGeom prst="rect">
                <a:avLst/>
              </a:prstGeom>
              <a:blipFill>
                <a:blip r:embed="rId3"/>
                <a:stretch>
                  <a:fillRect l="-765" t="-559" b="-78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B122678-4E1C-908C-37FD-7EA2AD301E70}"/>
              </a:ext>
            </a:extLst>
          </p:cNvPr>
          <p:cNvPicPr>
            <a:picLocks noChangeAspect="1"/>
          </p:cNvPicPr>
          <p:nvPr/>
        </p:nvPicPr>
        <p:blipFill>
          <a:blip r:embed="rId4"/>
          <a:stretch>
            <a:fillRect/>
          </a:stretch>
        </p:blipFill>
        <p:spPr>
          <a:xfrm>
            <a:off x="8682334" y="2743200"/>
            <a:ext cx="3081681" cy="638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640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4695-179E-80B5-2C33-AADE6CCF3781}"/>
              </a:ext>
            </a:extLst>
          </p:cNvPr>
          <p:cNvSpPr>
            <a:spLocks noGrp="1"/>
          </p:cNvSpPr>
          <p:nvPr>
            <p:ph type="title"/>
          </p:nvPr>
        </p:nvSpPr>
        <p:spPr>
          <a:xfrm>
            <a:off x="384379" y="5228526"/>
            <a:ext cx="3139440" cy="1325563"/>
          </a:xfrm>
        </p:spPr>
        <p:txBody>
          <a:bodyPr>
            <a:normAutofit fontScale="90000"/>
          </a:bodyPr>
          <a:lstStyle/>
          <a:p>
            <a:r>
              <a:rPr lang="en-US" dirty="0"/>
              <a:t>EXPLORATORY DATA ANALYSIS</a:t>
            </a:r>
            <a:br>
              <a:rPr lang="en-US" dirty="0"/>
            </a:br>
            <a:r>
              <a:rPr lang="en-US" dirty="0"/>
              <a:t>AND DATA WRANGLING</a:t>
            </a:r>
          </a:p>
        </p:txBody>
      </p:sp>
      <p:sp>
        <p:nvSpPr>
          <p:cNvPr id="4" name="Text Placeholder 3">
            <a:extLst>
              <a:ext uri="{FF2B5EF4-FFF2-40B4-BE49-F238E27FC236}">
                <a16:creationId xmlns:a16="http://schemas.microsoft.com/office/drawing/2014/main" id="{1C803283-D35E-A19E-4580-17CF731FA712}"/>
              </a:ext>
            </a:extLst>
          </p:cNvPr>
          <p:cNvSpPr>
            <a:spLocks noGrp="1"/>
          </p:cNvSpPr>
          <p:nvPr>
            <p:ph type="body" sz="quarter" idx="15"/>
          </p:nvPr>
        </p:nvSpPr>
        <p:spPr>
          <a:xfrm>
            <a:off x="5332021" y="303911"/>
            <a:ext cx="6211783" cy="2795549"/>
          </a:xfrm>
        </p:spPr>
        <p:txBody>
          <a:bodyPr>
            <a:normAutofit/>
          </a:bodyPr>
          <a:lstStyle/>
          <a:p>
            <a:r>
              <a:rPr lang="en-US" sz="2600" b="1" dirty="0">
                <a:solidFill>
                  <a:srgbClr val="ED7D31"/>
                </a:solidFill>
                <a:latin typeface="Calibri" panose="020F0502020204030204" pitchFamily="34" charset="0"/>
                <a:ea typeface="Calibri" panose="020F0502020204030204" pitchFamily="34" charset="0"/>
                <a:cs typeface="Calibri" panose="020F0502020204030204" pitchFamily="34" charset="0"/>
              </a:rPr>
              <a:t>Probability Density Distribution of Docking 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histogram of the PDF and kernel density estimation (KDE)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mean of the docking score is -5.829 and standard deviation of 1.477.</a:t>
            </a:r>
          </a:p>
          <a:p>
            <a:pPr marL="457200" indent="-457200">
              <a:buFont typeface="Arial" panose="020B0604020202020204" pitchFamily="34" charset="0"/>
              <a:buChar char="•"/>
            </a:pPr>
            <a:endParaRPr lang="en-US" sz="2600" dirty="0">
              <a:solidFill>
                <a:srgbClr val="ED7D31"/>
              </a:solidFill>
              <a:latin typeface="Calibri" panose="020F0502020204030204" pitchFamily="34" charset="0"/>
              <a:ea typeface="Calibri" panose="020F0502020204030204" pitchFamily="34" charset="0"/>
              <a:cs typeface="Calibri" panose="020F0502020204030204" pitchFamily="34" charset="0"/>
            </a:endParaRPr>
          </a:p>
          <a:p>
            <a:endParaRPr lang="en-US" sz="1800" dirty="0"/>
          </a:p>
        </p:txBody>
      </p:sp>
      <p:pic>
        <p:nvPicPr>
          <p:cNvPr id="11" name="Picture 10">
            <a:extLst>
              <a:ext uri="{FF2B5EF4-FFF2-40B4-BE49-F238E27FC236}">
                <a16:creationId xmlns:a16="http://schemas.microsoft.com/office/drawing/2014/main" id="{7B3FD2CC-BA04-1E77-A059-0D47E35FB3EC}"/>
              </a:ext>
            </a:extLst>
          </p:cNvPr>
          <p:cNvPicPr>
            <a:picLocks noChangeAspect="1"/>
          </p:cNvPicPr>
          <p:nvPr/>
        </p:nvPicPr>
        <p:blipFill>
          <a:blip r:embed="rId3"/>
          <a:stretch>
            <a:fillRect/>
          </a:stretch>
        </p:blipFill>
        <p:spPr>
          <a:xfrm>
            <a:off x="5183211" y="2832454"/>
            <a:ext cx="6773188" cy="3721635"/>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508CAE6B-A7E8-5D9A-F4F7-AC4D1549FA56}"/>
              </a:ext>
            </a:extLst>
          </p:cNvPr>
          <p:cNvCxnSpPr>
            <a:cxnSpLocks/>
          </p:cNvCxnSpPr>
          <p:nvPr/>
        </p:nvCxnSpPr>
        <p:spPr>
          <a:xfrm>
            <a:off x="1864426" y="831273"/>
            <a:ext cx="0" cy="2001181"/>
          </a:xfrm>
          <a:prstGeom prst="line">
            <a:avLst/>
          </a:prstGeom>
          <a:ln>
            <a:prstDash val="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1084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4312-AC8A-EBE4-D5ED-DB19DF982201}"/>
              </a:ext>
            </a:extLst>
          </p:cNvPr>
          <p:cNvSpPr>
            <a:spLocks noGrp="1"/>
          </p:cNvSpPr>
          <p:nvPr>
            <p:ph type="title"/>
          </p:nvPr>
        </p:nvSpPr>
        <p:spPr>
          <a:xfrm>
            <a:off x="604200" y="4548996"/>
            <a:ext cx="3139440" cy="1325563"/>
          </a:xfrm>
        </p:spPr>
        <p:txBody>
          <a:bodyPr/>
          <a:lstStyle/>
          <a:p>
            <a:r>
              <a:rPr lang="en-US"/>
              <a:t>BAYESIAN STATISTICS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6E3EBB-7EFE-4222-EE2D-E3EBFE56AE16}"/>
                  </a:ext>
                </a:extLst>
              </p:cNvPr>
              <p:cNvSpPr txBox="1"/>
              <p:nvPr/>
            </p:nvSpPr>
            <p:spPr>
              <a:xfrm>
                <a:off x="5747656" y="370054"/>
                <a:ext cx="5997040" cy="3493264"/>
              </a:xfrm>
              <a:prstGeom prst="rect">
                <a:avLst/>
              </a:prstGeom>
              <a:noFill/>
            </p:spPr>
            <p:txBody>
              <a:bodyPr wrap="square" rtlCol="0">
                <a:spAutoFit/>
              </a:bodyPr>
              <a:lstStyle/>
              <a:p>
                <a:r>
                  <a:rPr lang="en-US" sz="2400" b="1" dirty="0">
                    <a:solidFill>
                      <a:srgbClr val="ED7D31"/>
                    </a:solidFill>
                    <a:latin typeface="Calibri" panose="020F0502020204030204" pitchFamily="34" charset="0"/>
                    <a:ea typeface="Calibri" panose="020F0502020204030204" pitchFamily="34" charset="0"/>
                    <a:cs typeface="Calibri" panose="020F0502020204030204" pitchFamily="34" charset="0"/>
                  </a:rPr>
                  <a:t>Bayesian Model Using A Bayesian Additive Regression Trees (BART) </a:t>
                </a:r>
              </a:p>
              <a:p>
                <a:pPr marL="0" marR="0">
                  <a:spcBef>
                    <a:spcPts val="0"/>
                  </a:spcBef>
                  <a:spcAft>
                    <a:spcPts val="600"/>
                  </a:spcAft>
                </a:pPr>
                <a14:m>
                  <m:oMathPara xmlns:m="http://schemas.openxmlformats.org/officeDocument/2006/math">
                    <m:oMathParaPr>
                      <m:jc m:val="centerGroup"/>
                    </m:oMathParaPr>
                    <m:oMath xmlns:m="http://schemas.openxmlformats.org/officeDocument/2006/math">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i="0" dirty="0">
                    <a:solidFill>
                      <a:srgbClr val="494E52"/>
                    </a:solidFill>
                    <a:effectLst/>
                    <a:latin typeface="-apple-system"/>
                  </a:rPr>
                  <a:t>The BART model consists of two parts: a sum-of-trees model and a regularization prior on the parameters of that model.</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b="0" i="0" dirty="0">
                  <a:effectLst/>
                  <a:latin typeface="Lato" panose="020F0502020204030203" pitchFamily="34" charset="0"/>
                </a:endParaRPr>
              </a:p>
              <a:p>
                <a:pPr algn="just"/>
                <a:endParaRPr lang="en-US" sz="2000" dirty="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000" i="0" dirty="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000" i="0" dirty="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endParaRPr lang="en-US" b="0" i="0" dirty="0">
                  <a:effectLst/>
                  <a:latin typeface="Lato" panose="020F0502020204030203" pitchFamily="34" charset="0"/>
                </a:endParaRPr>
              </a:p>
            </p:txBody>
          </p:sp>
        </mc:Choice>
        <mc:Fallback>
          <p:sp>
            <p:nvSpPr>
              <p:cNvPr id="11" name="TextBox 10">
                <a:extLst>
                  <a:ext uri="{FF2B5EF4-FFF2-40B4-BE49-F238E27FC236}">
                    <a16:creationId xmlns:a16="http://schemas.microsoft.com/office/drawing/2014/main" id="{EF6E3EBB-7EFE-4222-EE2D-E3EBFE56AE16}"/>
                  </a:ext>
                </a:extLst>
              </p:cNvPr>
              <p:cNvSpPr txBox="1">
                <a:spLocks noRot="1" noChangeAspect="1" noMove="1" noResize="1" noEditPoints="1" noAdjustHandles="1" noChangeArrowheads="1" noChangeShapeType="1" noTextEdit="1"/>
              </p:cNvSpPr>
              <p:nvPr/>
            </p:nvSpPr>
            <p:spPr>
              <a:xfrm>
                <a:off x="5747656" y="370054"/>
                <a:ext cx="5997040" cy="3493264"/>
              </a:xfrm>
              <a:prstGeom prst="rect">
                <a:avLst/>
              </a:prstGeom>
              <a:blipFill>
                <a:blip r:embed="rId3"/>
                <a:stretch>
                  <a:fillRect l="-1626" t="-139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FB9E1F4-A308-A621-74D1-D3F669AB4CAF}"/>
              </a:ext>
            </a:extLst>
          </p:cNvPr>
          <p:cNvSpPr txBox="1"/>
          <p:nvPr/>
        </p:nvSpPr>
        <p:spPr>
          <a:xfrm>
            <a:off x="157546" y="6180169"/>
            <a:ext cx="11587150" cy="523220"/>
          </a:xfrm>
          <a:prstGeom prst="rect">
            <a:avLst/>
          </a:prstGeom>
          <a:noFill/>
        </p:spPr>
        <p:txBody>
          <a:bodyPr wrap="square" rtlCol="0">
            <a:spAutoFit/>
          </a:bodyPr>
          <a:lstStyle/>
          <a:p>
            <a:r>
              <a:rPr lang="en-US"/>
              <a:t>Source: </a:t>
            </a:r>
            <a:r>
              <a:rPr lang="en-US">
                <a:hlinkClick r:id="rId4"/>
              </a:rPr>
              <a:t>https://austinrochford.com/posts/intro-prob-prog-pymc.html#Probabilistic-programming-with-PyMC</a:t>
            </a:r>
            <a:endParaRPr lang="en-US"/>
          </a:p>
          <a:p>
            <a:r>
              <a:rPr lang="en-US"/>
              <a:t>https://jmloyola.github.io/posts/2019/06/introduction-to-bart</a:t>
            </a:r>
          </a:p>
        </p:txBody>
      </p:sp>
      <p:pic>
        <p:nvPicPr>
          <p:cNvPr id="14" name="Picture 13">
            <a:extLst>
              <a:ext uri="{FF2B5EF4-FFF2-40B4-BE49-F238E27FC236}">
                <a16:creationId xmlns:a16="http://schemas.microsoft.com/office/drawing/2014/main" id="{D7B412B4-7491-2423-9B21-E4AE1A7A6A76}"/>
              </a:ext>
            </a:extLst>
          </p:cNvPr>
          <p:cNvPicPr>
            <a:picLocks noChangeAspect="1"/>
          </p:cNvPicPr>
          <p:nvPr/>
        </p:nvPicPr>
        <p:blipFill>
          <a:blip r:embed="rId5"/>
          <a:stretch>
            <a:fillRect/>
          </a:stretch>
        </p:blipFill>
        <p:spPr>
          <a:xfrm>
            <a:off x="227715" y="1621329"/>
            <a:ext cx="3515925" cy="128857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4AF114-D8BF-D921-8027-A9A2550C9E96}"/>
                  </a:ext>
                </a:extLst>
              </p:cNvPr>
              <p:cNvSpPr txBox="1"/>
              <p:nvPr/>
            </p:nvSpPr>
            <p:spPr>
              <a:xfrm>
                <a:off x="887947" y="370054"/>
                <a:ext cx="4859709" cy="11369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Calibri"/>
                  </a:rPr>
                  <a:t>Bayesian</a:t>
                </a:r>
                <a:r>
                  <a:rPr kumimoji="0" lang="en-US" sz="1400" b="0" i="0" u="none" strike="noStrike" kern="0" cap="none" spc="0" normalizeH="0" baseline="0" noProof="0">
                    <a:ln>
                      <a:noFill/>
                    </a:ln>
                    <a:solidFill>
                      <a:srgbClr val="000000"/>
                    </a:solidFill>
                    <a:effectLst/>
                    <a:uLnTx/>
                    <a:uFillTx/>
                    <a:latin typeface="Lato" panose="020F0502020204030203" pitchFamily="34" charset="0"/>
                    <a:cs typeface="Arial"/>
                    <a:sym typeface="Arial"/>
                  </a:rPr>
                  <a:t> </a:t>
                </a: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Theorem using PYMC3</a:t>
                </a: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	P(</a:t>
                </a:r>
                <a:r>
                  <a:rPr kumimoji="0" lang="el-GR"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θ | </a:t>
                </a: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D)=</a:t>
                </a:r>
                <a14:m>
                  <m:oMath xmlns:m="http://schemas.openxmlformats.org/officeDocument/2006/math">
                    <m:f>
                      <m:fPr>
                        <m:ctrlPr>
                          <a:rPr kumimoji="0" lang="en-US" sz="24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Arial"/>
                          </a:rPr>
                        </m:ctrlPr>
                      </m:fPr>
                      <m:num>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 </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m:t>
                        </m:r>
                      </m:num>
                      <m:den>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den>
                    </m:f>
                  </m:oMath>
                </a14:m>
                <a:endParaRPr lang="en-US"/>
              </a:p>
            </p:txBody>
          </p:sp>
        </mc:Choice>
        <mc:Fallback xmlns="">
          <p:sp>
            <p:nvSpPr>
              <p:cNvPr id="15" name="TextBox 14">
                <a:extLst>
                  <a:ext uri="{FF2B5EF4-FFF2-40B4-BE49-F238E27FC236}">
                    <a16:creationId xmlns:a16="http://schemas.microsoft.com/office/drawing/2014/main" id="{004AF114-D8BF-D921-8027-A9A2550C9E96}"/>
                  </a:ext>
                </a:extLst>
              </p:cNvPr>
              <p:cNvSpPr txBox="1">
                <a:spLocks noRot="1" noChangeAspect="1" noMove="1" noResize="1" noEditPoints="1" noAdjustHandles="1" noChangeArrowheads="1" noChangeShapeType="1" noTextEdit="1"/>
              </p:cNvSpPr>
              <p:nvPr/>
            </p:nvSpPr>
            <p:spPr>
              <a:xfrm>
                <a:off x="887947" y="370054"/>
                <a:ext cx="4859709" cy="1136914"/>
              </a:xfrm>
              <a:prstGeom prst="rect">
                <a:avLst/>
              </a:prstGeom>
              <a:blipFill>
                <a:blip r:embed="rId6"/>
                <a:stretch>
                  <a:fillRect l="-2008" t="-4301"/>
                </a:stretch>
              </a:blipFill>
            </p:spPr>
            <p:txBody>
              <a:bodyPr/>
              <a:lstStyle/>
              <a:p>
                <a:r>
                  <a:rPr lang="en-US">
                    <a:noFill/>
                  </a:rPr>
                  <a:t> </a:t>
                </a:r>
              </a:p>
            </p:txBody>
          </p:sp>
        </mc:Fallback>
      </mc:AlternateContent>
    </p:spTree>
    <p:extLst>
      <p:ext uri="{BB962C8B-B14F-4D97-AF65-F5344CB8AC3E}">
        <p14:creationId xmlns:p14="http://schemas.microsoft.com/office/powerpoint/2010/main" val="1569726894"/>
      </p:ext>
    </p:extLst>
  </p:cSld>
  <p:clrMapOvr>
    <a:masterClrMapping/>
  </p:clrMapOvr>
</p:sld>
</file>

<file path=ppt/theme/theme1.xml><?xml version="1.0" encoding="utf-8"?>
<a:theme xmlns:a="http://schemas.openxmlformats.org/drawingml/2006/main" name="UVA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VA Template" id="{AB2FAE81-7072-4686-849E-7EAFDBB895AD}" vid="{F2AF89CE-A4F8-4111-91D0-36529D913C3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4EB9A1DE34CB4395B7D6BC42E8041B" ma:contentTypeVersion="14" ma:contentTypeDescription="Create a new document." ma:contentTypeScope="" ma:versionID="fbc580a832dbdd46b25dd0862b65270b">
  <xsd:schema xmlns:xsd="http://www.w3.org/2001/XMLSchema" xmlns:xs="http://www.w3.org/2001/XMLSchema" xmlns:p="http://schemas.microsoft.com/office/2006/metadata/properties" xmlns:ns3="dcf8c7ea-8979-425e-9107-dbe95dd2bede" xmlns:ns4="4ca7e4a4-a813-45c1-ac53-ad3fa1a0367c" targetNamespace="http://schemas.microsoft.com/office/2006/metadata/properties" ma:root="true" ma:fieldsID="2012d5dd7a7c3e8e8da3c0dcf30bee31" ns3:_="" ns4:_="">
    <xsd:import namespace="dcf8c7ea-8979-425e-9107-dbe95dd2bede"/>
    <xsd:import namespace="4ca7e4a4-a813-45c1-ac53-ad3fa1a0367c"/>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8c7ea-8979-425e-9107-dbe95dd2bed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a7e4a4-a813-45c1-ac53-ad3fa1a0367c"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cf8c7ea-8979-425e-9107-dbe95dd2bed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3122D4-AF33-4305-9E2A-BDAD9BDC769F}">
  <ds:schemaRefs>
    <ds:schemaRef ds:uri="4ca7e4a4-a813-45c1-ac53-ad3fa1a0367c"/>
    <ds:schemaRef ds:uri="dcf8c7ea-8979-425e-9107-dbe95dd2be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E54310-3E92-41A1-9ACD-B27910A6E965}">
  <ds:schemaRefs>
    <ds:schemaRef ds:uri="http://purl.org/dc/dcmitype/"/>
    <ds:schemaRef ds:uri="http://schemas.microsoft.com/office/2006/documentManagement/types"/>
    <ds:schemaRef ds:uri="http://purl.org/dc/terms/"/>
    <ds:schemaRef ds:uri="4ca7e4a4-a813-45c1-ac53-ad3fa1a0367c"/>
    <ds:schemaRef ds:uri="http://www.w3.org/XML/1998/namespace"/>
    <ds:schemaRef ds:uri="http://purl.org/dc/elements/1.1/"/>
    <ds:schemaRef ds:uri="http://schemas.microsoft.com/office/infopath/2007/PartnerControls"/>
    <ds:schemaRef ds:uri="http://schemas.openxmlformats.org/package/2006/metadata/core-properties"/>
    <ds:schemaRef ds:uri="dcf8c7ea-8979-425e-9107-dbe95dd2bede"/>
    <ds:schemaRef ds:uri="http://schemas.microsoft.com/office/2006/metadata/properties"/>
  </ds:schemaRefs>
</ds:datastoreItem>
</file>

<file path=customXml/itemProps3.xml><?xml version="1.0" encoding="utf-8"?>
<ds:datastoreItem xmlns:ds="http://schemas.openxmlformats.org/officeDocument/2006/customXml" ds:itemID="{E88ECB35-CF0B-49A7-8960-7E6284D92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187</TotalTime>
  <Words>2179</Words>
  <Application>Microsoft Office PowerPoint</Application>
  <PresentationFormat>Widescreen</PresentationFormat>
  <Paragraphs>227</Paragraphs>
  <Slides>23</Slides>
  <Notes>12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MJXc-TeX-math-I</vt:lpstr>
      <vt:lpstr>Arial</vt:lpstr>
      <vt:lpstr>Calibri</vt:lpstr>
      <vt:lpstr>Cambria Math</vt:lpstr>
      <vt:lpstr>Consolas</vt:lpstr>
      <vt:lpstr>Courier New</vt:lpstr>
      <vt:lpstr>Lato</vt:lpstr>
      <vt:lpstr>Times New Roman</vt:lpstr>
      <vt:lpstr>UVA Template</vt:lpstr>
      <vt:lpstr>PowerPoint Presentation</vt:lpstr>
      <vt:lpstr>CONTENTS</vt:lpstr>
      <vt:lpstr>INTRODUCTION</vt:lpstr>
      <vt:lpstr>PowerPoint Presentation</vt:lpstr>
      <vt:lpstr>GOAL</vt:lpstr>
      <vt:lpstr>ABOUT DATA</vt:lpstr>
      <vt:lpstr>METHODS</vt:lpstr>
      <vt:lpstr>EXPLORATORY DATA ANALYSIS AND DATA WRANGLING</vt:lpstr>
      <vt:lpstr>BAYESIAN STATISTICS</vt:lpstr>
      <vt:lpstr>PREDICTIVE MODEL(BART)</vt:lpstr>
      <vt:lpstr>PREDICTIVE MODEL(BNN)</vt:lpstr>
      <vt:lpstr>RESULTS:  Chain Diagnostic Plot</vt:lpstr>
      <vt:lpstr>PowerPoint Presentation</vt:lpstr>
      <vt:lpstr>Data Frames Of Observed Docking Scores And Averages And Standard Deviations Of Predicted Docking Scores</vt:lpstr>
      <vt:lpstr>PowerPoint Presentation</vt:lpstr>
      <vt:lpstr>PowerPoint Presentation</vt:lpstr>
      <vt:lpstr>PowerPoint Presentation</vt:lpstr>
      <vt:lpstr>CONCLUSIONS</vt:lpstr>
      <vt:lpstr>CONCLUSIONS</vt:lpstr>
      <vt:lpstr>ACKNOWLEDGEMENTS</vt:lpstr>
      <vt:lpstr>Project Deadlines:</vt:lpstr>
      <vt:lpstr>Drug Discovery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Basener</dc:creator>
  <cp:lastModifiedBy>Ohashi, Naomi (fju4ek)</cp:lastModifiedBy>
  <cp:revision>2</cp:revision>
  <dcterms:modified xsi:type="dcterms:W3CDTF">2023-12-07T01:33:30Z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0x0101006B4EB9A1DE34CB4395B7D6BC42E8041B</vt:lpwstr>
  </property>
</Properties>
</file>